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1" r:id="rId4"/>
    <p:sldId id="263" r:id="rId5"/>
    <p:sldId id="259" r:id="rId6"/>
    <p:sldId id="260" r:id="rId7"/>
    <p:sldId id="264" r:id="rId8"/>
    <p:sldId id="265" r:id="rId9"/>
    <p:sldId id="266" r:id="rId10"/>
    <p:sldId id="269"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0B910-0C4A-4FC7-AB3E-7FF015DD3297}" type="datetimeFigureOut">
              <a:rPr lang="en-AU" smtClean="0"/>
              <a:t>16/02/2022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687CF-01A7-4D80-9C25-1121C57153DF}" type="slidenum">
              <a:rPr lang="en-AU" smtClean="0"/>
              <a:t>‹#›</a:t>
            </a:fld>
            <a:endParaRPr lang="en-AU"/>
          </a:p>
        </p:txBody>
      </p:sp>
    </p:spTree>
    <p:extLst>
      <p:ext uri="{BB962C8B-B14F-4D97-AF65-F5344CB8AC3E}">
        <p14:creationId xmlns:p14="http://schemas.microsoft.com/office/powerpoint/2010/main" val="298243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Dams are now largely used as reservoirs for the IWSS with only 15% of the supply coming from rainfall catchment – includes Serpentine Main, Serpentine </a:t>
            </a:r>
            <a:r>
              <a:rPr lang="en-AU" dirty="0" err="1" smtClean="0"/>
              <a:t>Pipehead</a:t>
            </a:r>
            <a:r>
              <a:rPr lang="en-AU" dirty="0" smtClean="0"/>
              <a:t>, North </a:t>
            </a:r>
            <a:r>
              <a:rPr lang="en-AU" dirty="0" err="1" smtClean="0"/>
              <a:t>Dandalup</a:t>
            </a:r>
            <a:r>
              <a:rPr lang="en-AU" dirty="0" smtClean="0"/>
              <a:t> &amp; South </a:t>
            </a:r>
            <a:r>
              <a:rPr lang="en-AU" dirty="0" err="1" smtClean="0"/>
              <a:t>Dandalup</a:t>
            </a:r>
            <a:r>
              <a:rPr lang="en-AU" dirty="0" smtClean="0"/>
              <a:t>.  Boddington is serviced by Harris Dam.</a:t>
            </a:r>
          </a:p>
          <a:p>
            <a:r>
              <a:rPr lang="en-AU" dirty="0" smtClean="0"/>
              <a:t>Surface water relates to taking of water from rivers and catchments – 610,000kL downstream from Serpentine for landowners; Newmont Gold holds a 15GL/annum licence from the Hotham River – unsure of actual takings.</a:t>
            </a:r>
          </a:p>
          <a:p>
            <a:r>
              <a:rPr lang="en-AU" dirty="0" smtClean="0"/>
              <a:t>Harvey Water has a 32 GL/annum licence from Harvey, Wellington, Wokalup, </a:t>
            </a:r>
            <a:r>
              <a:rPr lang="en-AU" dirty="0" err="1" smtClean="0"/>
              <a:t>Drakesbrook</a:t>
            </a:r>
            <a:r>
              <a:rPr lang="en-AU" dirty="0" smtClean="0"/>
              <a:t>, Logue Brook &amp; Waroona.  An average 50% take up of this due to low catchment levels.</a:t>
            </a:r>
          </a:p>
          <a:p>
            <a:r>
              <a:rPr lang="en-AU" dirty="0" smtClean="0"/>
              <a:t>Wastewater Treatment Plants – opportunity to recycle wastewater. Gordon Road currently investigating use for 9GL/year.  Woodman Point currently discharges 50 GL/year – this is where SJ wastewater is discharged.</a:t>
            </a:r>
          </a:p>
          <a:p>
            <a:r>
              <a:rPr lang="en-AU" dirty="0" smtClean="0"/>
              <a:t>Desalination – Kwinana &amp; </a:t>
            </a:r>
            <a:r>
              <a:rPr lang="en-AU" dirty="0" err="1" smtClean="0"/>
              <a:t>Binningup</a:t>
            </a:r>
            <a:r>
              <a:rPr lang="en-AU" dirty="0" smtClean="0"/>
              <a:t> now supply 43% of integrated water supply</a:t>
            </a:r>
          </a:p>
          <a:p>
            <a:r>
              <a:rPr lang="en-AU" dirty="0" smtClean="0"/>
              <a:t>Groundwater – makes up 39% integrated water supply but when domestic supply included (</a:t>
            </a:r>
            <a:r>
              <a:rPr lang="en-AU" dirty="0" err="1" smtClean="0"/>
              <a:t>eg</a:t>
            </a:r>
            <a:r>
              <a:rPr lang="en-AU" dirty="0" smtClean="0"/>
              <a:t> domestic bores) it is 70% of all water used.  Ground water allocation plans indicate full or over-allocation in most areas.</a:t>
            </a:r>
          </a:p>
          <a:p>
            <a:r>
              <a:rPr lang="en-AU" dirty="0" smtClean="0"/>
              <a:t>Environment – estuary &amp; waterways severely impacted by reduction in rainfall &amp; rising </a:t>
            </a:r>
            <a:r>
              <a:rPr lang="en-AU" dirty="0" err="1" smtClean="0"/>
              <a:t>sealevels</a:t>
            </a:r>
            <a:r>
              <a:rPr lang="en-AU" dirty="0" smtClean="0"/>
              <a:t>.  Retention time of water in the estuary is comparable to pre-Dawesville Cut.  Nutrients remaining in system longer; groundwater levels are exposing wetlands and acid </a:t>
            </a:r>
            <a:r>
              <a:rPr lang="en-AU" dirty="0" err="1" smtClean="0"/>
              <a:t>sulfate</a:t>
            </a:r>
            <a:r>
              <a:rPr lang="en-AU" dirty="0" smtClean="0"/>
              <a:t> exposure in drying lake beds.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A0F5F-6F0B-4906-B71B-B45E8B8ECF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94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6D3CDF0-30F0-4F79-AB29-FEECC8140810}" type="datetimeFigureOut">
              <a:rPr lang="en-AU" smtClean="0"/>
              <a:t>16/02/2022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74071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D3CDF0-30F0-4F79-AB29-FEECC8140810}" type="datetimeFigureOut">
              <a:rPr lang="en-AU" smtClean="0"/>
              <a:t>16/02/2022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289771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D3CDF0-30F0-4F79-AB29-FEECC8140810}" type="datetimeFigureOut">
              <a:rPr lang="en-AU" smtClean="0"/>
              <a:t>16/02/2022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22221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D3CDF0-30F0-4F79-AB29-FEECC8140810}" type="datetimeFigureOut">
              <a:rPr lang="en-AU" smtClean="0"/>
              <a:t>16/02/2022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716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D3CDF0-30F0-4F79-AB29-FEECC8140810}" type="datetimeFigureOut">
              <a:rPr lang="en-AU" smtClean="0"/>
              <a:t>16/02/2022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398583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6D3CDF0-30F0-4F79-AB29-FEECC8140810}" type="datetimeFigureOut">
              <a:rPr lang="en-AU" smtClean="0"/>
              <a:t>16/02/2022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143510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6D3CDF0-30F0-4F79-AB29-FEECC8140810}" type="datetimeFigureOut">
              <a:rPr lang="en-AU" smtClean="0"/>
              <a:t>16/02/2022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263559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6D3CDF0-30F0-4F79-AB29-FEECC8140810}" type="datetimeFigureOut">
              <a:rPr lang="en-AU" smtClean="0"/>
              <a:t>16/02/2022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93661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3CDF0-30F0-4F79-AB29-FEECC8140810}" type="datetimeFigureOut">
              <a:rPr lang="en-AU" smtClean="0"/>
              <a:t>16/02/2022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16684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3CDF0-30F0-4F79-AB29-FEECC8140810}" type="datetimeFigureOut">
              <a:rPr lang="en-AU" smtClean="0"/>
              <a:t>16/02/2022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193571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3CDF0-30F0-4F79-AB29-FEECC8140810}" type="datetimeFigureOut">
              <a:rPr lang="en-AU" smtClean="0"/>
              <a:t>16/02/2022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8C05AB-0812-45C5-B77C-C7BB712A888F}" type="slidenum">
              <a:rPr lang="en-AU" smtClean="0"/>
              <a:t>‹#›</a:t>
            </a:fld>
            <a:endParaRPr lang="en-AU"/>
          </a:p>
        </p:txBody>
      </p:sp>
    </p:spTree>
    <p:extLst>
      <p:ext uri="{BB962C8B-B14F-4D97-AF65-F5344CB8AC3E}">
        <p14:creationId xmlns:p14="http://schemas.microsoft.com/office/powerpoint/2010/main" val="252008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3CDF0-30F0-4F79-AB29-FEECC8140810}" type="datetimeFigureOut">
              <a:rPr lang="en-AU" smtClean="0"/>
              <a:t>16/02/2022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C05AB-0812-45C5-B77C-C7BB712A888F}" type="slidenum">
              <a:rPr lang="en-AU" smtClean="0"/>
              <a:t>‹#›</a:t>
            </a:fld>
            <a:endParaRPr lang="en-AU"/>
          </a:p>
        </p:txBody>
      </p:sp>
    </p:spTree>
    <p:extLst>
      <p:ext uri="{BB962C8B-B14F-4D97-AF65-F5344CB8AC3E}">
        <p14:creationId xmlns:p14="http://schemas.microsoft.com/office/powerpoint/2010/main" val="109544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10.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0607" y="228732"/>
            <a:ext cx="9144000" cy="1215395"/>
          </a:xfrm>
        </p:spPr>
        <p:txBody>
          <a:bodyPr>
            <a:normAutofit/>
          </a:bodyPr>
          <a:lstStyle/>
          <a:p>
            <a:r>
              <a:rPr lang="en-AU" sz="3200" b="1" dirty="0" smtClean="0"/>
              <a:t>Peel Regional Water Supply Initiative</a:t>
            </a:r>
            <a:r>
              <a:rPr lang="en-AU" sz="2800" b="1" dirty="0" smtClean="0"/>
              <a:t/>
            </a:r>
            <a:br>
              <a:rPr lang="en-AU" sz="2800" b="1" dirty="0" smtClean="0"/>
            </a:br>
            <a:r>
              <a:rPr lang="en-AU" sz="2800" b="1" dirty="0" smtClean="0"/>
              <a:t> </a:t>
            </a:r>
            <a:endParaRPr lang="en-AU" sz="2800" b="1" dirty="0"/>
          </a:p>
        </p:txBody>
      </p:sp>
      <p:pic>
        <p:nvPicPr>
          <p:cNvPr id="6" name="Picture 5"/>
          <p:cNvPicPr>
            <a:picLocks noChangeAspect="1"/>
          </p:cNvPicPr>
          <p:nvPr/>
        </p:nvPicPr>
        <p:blipFill>
          <a:blip r:embed="rId2"/>
          <a:stretch>
            <a:fillRect/>
          </a:stretch>
        </p:blipFill>
        <p:spPr>
          <a:xfrm>
            <a:off x="349342" y="1134692"/>
            <a:ext cx="9770068" cy="5482634"/>
          </a:xfrm>
          <a:prstGeom prst="rect">
            <a:avLst/>
          </a:prstGeom>
        </p:spPr>
      </p:pic>
      <p:pic>
        <p:nvPicPr>
          <p:cNvPr id="4" name="Picture 3"/>
          <p:cNvPicPr>
            <a:picLocks noChangeAspect="1"/>
          </p:cNvPicPr>
          <p:nvPr/>
        </p:nvPicPr>
        <p:blipFill>
          <a:blip r:embed="rId3"/>
          <a:stretch>
            <a:fillRect/>
          </a:stretch>
        </p:blipFill>
        <p:spPr>
          <a:xfrm>
            <a:off x="10271810" y="5257800"/>
            <a:ext cx="1499746" cy="13595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41" y="187392"/>
            <a:ext cx="3315922" cy="842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7" name="Subtitle 2"/>
          <p:cNvSpPr txBox="1">
            <a:spLocks/>
          </p:cNvSpPr>
          <p:nvPr/>
        </p:nvSpPr>
        <p:spPr>
          <a:xfrm>
            <a:off x="889000" y="570969"/>
            <a:ext cx="9779000" cy="599069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2200" dirty="0" smtClean="0"/>
              <a:t>                    Environmental Water Needs </a:t>
            </a:r>
          </a:p>
          <a:p>
            <a:pPr algn="l"/>
            <a:endParaRPr lang="en-AU" sz="2200" dirty="0" smtClean="0"/>
          </a:p>
          <a:p>
            <a:pPr lvl="0" algn="l"/>
            <a:r>
              <a:rPr lang="en-AU" sz="2100" dirty="0"/>
              <a:t>Stakeholder Reference Group: DBCA, DWER, PHCC</a:t>
            </a:r>
            <a:r>
              <a:rPr lang="en-AU" sz="2100" dirty="0" smtClean="0"/>
              <a:t>, Western Australian Biodiversity Science Institute, </a:t>
            </a:r>
            <a:r>
              <a:rPr lang="en-AU" sz="2100"/>
              <a:t>5 </a:t>
            </a:r>
            <a:r>
              <a:rPr lang="en-AU" sz="2100" smtClean="0"/>
              <a:t>LGA’s</a:t>
            </a:r>
          </a:p>
          <a:p>
            <a:pPr lvl="0" algn="l"/>
            <a:endParaRPr lang="en-AU" sz="2100" dirty="0"/>
          </a:p>
          <a:p>
            <a:pPr algn="l"/>
            <a:r>
              <a:rPr lang="en-AU" sz="2100" dirty="0" smtClean="0"/>
              <a:t>Undertake </a:t>
            </a:r>
            <a:r>
              <a:rPr lang="en-AU" sz="2100" dirty="0"/>
              <a:t>an assessment of the timing and magnitude of environmental water needs now and to 2050 to protect the ecological value of these wetlands and waterways, on the basis of currently available </a:t>
            </a:r>
            <a:r>
              <a:rPr lang="en-AU" sz="2100" dirty="0" smtClean="0"/>
              <a:t>information.</a:t>
            </a:r>
            <a:endParaRPr lang="en-AU" sz="2100" dirty="0"/>
          </a:p>
          <a:p>
            <a:pPr lvl="0" algn="l"/>
            <a:r>
              <a:rPr lang="en-AU" sz="2100" dirty="0" smtClean="0"/>
              <a:t>Identify </a:t>
            </a:r>
            <a:r>
              <a:rPr lang="en-AU" sz="2100" dirty="0"/>
              <a:t>and spatially define the regionally significant water dependent environmental assets in the Peel Region </a:t>
            </a:r>
          </a:p>
          <a:p>
            <a:pPr lvl="0" algn="l"/>
            <a:r>
              <a:rPr lang="en-AU" sz="2100" dirty="0"/>
              <a:t>Summarise current knowledge of the health of these assets including their ecological water requirements (quantity and quality),  any existing environmental water provisions, and relevant water allocation plans.</a:t>
            </a:r>
          </a:p>
          <a:p>
            <a:pPr lvl="0" algn="l"/>
            <a:r>
              <a:rPr lang="en-AU" sz="2100" dirty="0"/>
              <a:t>Based on the information collected from above:</a:t>
            </a:r>
          </a:p>
          <a:p>
            <a:pPr marL="0" lvl="1" algn="l"/>
            <a:r>
              <a:rPr lang="en-AU" sz="2100" dirty="0" smtClean="0"/>
              <a:t>* Briefly </a:t>
            </a:r>
            <a:r>
              <a:rPr lang="en-AU" sz="2100" dirty="0"/>
              <a:t>document the likely impacts of projected climate change on the health of these significant environmental assets in the Peel region under the current regime of water allocation scenario.</a:t>
            </a:r>
          </a:p>
          <a:p>
            <a:pPr marL="0" lvl="1" algn="l"/>
            <a:r>
              <a:rPr lang="en-AU" sz="2100" dirty="0" smtClean="0"/>
              <a:t>* Provide </a:t>
            </a:r>
            <a:r>
              <a:rPr lang="en-AU" sz="2100" dirty="0"/>
              <a:t>comment on what changes to the current regime need to be implemented (if any) to maintain the current ecological character of the asset under future climate change projections.</a:t>
            </a:r>
          </a:p>
          <a:p>
            <a:pPr marL="0" lvl="1" algn="l"/>
            <a:r>
              <a:rPr lang="en-AU" sz="2100" dirty="0"/>
              <a:t> </a:t>
            </a:r>
            <a:endParaRPr lang="en-AU" sz="2100" dirty="0" smtClean="0"/>
          </a:p>
          <a:p>
            <a:pPr marL="0" lvl="1" algn="l"/>
            <a:r>
              <a:rPr lang="en-AU" sz="2100" dirty="0" smtClean="0"/>
              <a:t>Develop </a:t>
            </a:r>
            <a:r>
              <a:rPr lang="en-AU" sz="2100" dirty="0"/>
              <a:t>a broad-scale water balance of the catchment depicting the current state and at 2050 </a:t>
            </a:r>
          </a:p>
          <a:p>
            <a:pPr algn="l"/>
            <a:r>
              <a:rPr lang="en-AU" sz="2100" dirty="0"/>
              <a:t> </a:t>
            </a:r>
          </a:p>
          <a:p>
            <a:pPr algn="l"/>
            <a:endParaRPr lang="en-AU" sz="2100" dirty="0" smtClean="0"/>
          </a:p>
        </p:txBody>
      </p:sp>
      <p:pic>
        <p:nvPicPr>
          <p:cNvPr id="2" name="Picture 1"/>
          <p:cNvPicPr>
            <a:picLocks noChangeAspect="1"/>
          </p:cNvPicPr>
          <p:nvPr/>
        </p:nvPicPr>
        <p:blipFill>
          <a:blip r:embed="rId3"/>
          <a:stretch>
            <a:fillRect/>
          </a:stretch>
        </p:blipFill>
        <p:spPr>
          <a:xfrm>
            <a:off x="745067" y="216070"/>
            <a:ext cx="1005927" cy="1012024"/>
          </a:xfrm>
          <a:prstGeom prst="rect">
            <a:avLst/>
          </a:prstGeom>
        </p:spPr>
      </p:pic>
    </p:spTree>
    <p:extLst>
      <p:ext uri="{BB962C8B-B14F-4D97-AF65-F5344CB8AC3E}">
        <p14:creationId xmlns:p14="http://schemas.microsoft.com/office/powerpoint/2010/main" val="76898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11200" y="1510154"/>
            <a:ext cx="9982200" cy="563231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Funding Committed - PDC, Peel Alliance, DPIRD, Harvey Water</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Procurement for Consultant led by Peel Alliance</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Stakeholder Engagement</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Key Deliverables – agreed scenarios, assumptions and calculation methodology</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Map layers showing temporal and spatial water demand, sources and quantities </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Gaps, critical milestones, opportunities and costs</a:t>
            </a:r>
          </a:p>
          <a:p>
            <a:endParaRPr lang="en-AU" dirty="0"/>
          </a:p>
          <a:p>
            <a:endParaRPr lang="en-AU" dirty="0" smtClean="0"/>
          </a:p>
          <a:p>
            <a:endParaRPr lang="en-AU" dirty="0"/>
          </a:p>
          <a:p>
            <a:endParaRPr lang="en-AU" dirty="0"/>
          </a:p>
        </p:txBody>
      </p:sp>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5" name="Title 1"/>
          <p:cNvSpPr>
            <a:spLocks noGrp="1"/>
          </p:cNvSpPr>
          <p:nvPr>
            <p:ph type="ctrTitle"/>
          </p:nvPr>
        </p:nvSpPr>
        <p:spPr>
          <a:xfrm>
            <a:off x="711200" y="436563"/>
            <a:ext cx="9144000" cy="511704"/>
          </a:xfrm>
        </p:spPr>
        <p:txBody>
          <a:bodyPr>
            <a:normAutofit/>
          </a:bodyPr>
          <a:lstStyle/>
          <a:p>
            <a:pPr algn="l"/>
            <a:r>
              <a:rPr lang="en-AU" sz="2400" dirty="0" smtClean="0">
                <a:latin typeface="+mn-lt"/>
              </a:rPr>
              <a:t>Next Steps</a:t>
            </a:r>
            <a:endParaRPr lang="en-AU" sz="2400" dirty="0">
              <a:latin typeface="+mn-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940" r="13910"/>
          <a:stretch/>
        </p:blipFill>
        <p:spPr>
          <a:xfrm>
            <a:off x="7190596" y="504296"/>
            <a:ext cx="4064000" cy="3483769"/>
          </a:xfrm>
          <a:prstGeom prst="rect">
            <a:avLst/>
          </a:prstGeom>
        </p:spPr>
      </p:pic>
    </p:spTree>
    <p:extLst>
      <p:ext uri="{BB962C8B-B14F-4D97-AF65-F5344CB8AC3E}">
        <p14:creationId xmlns:p14="http://schemas.microsoft.com/office/powerpoint/2010/main" val="216419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2" name="TextBox 1"/>
          <p:cNvSpPr txBox="1"/>
          <p:nvPr/>
        </p:nvSpPr>
        <p:spPr>
          <a:xfrm>
            <a:off x="4851400" y="2709333"/>
            <a:ext cx="5528734" cy="1569660"/>
          </a:xfrm>
          <a:prstGeom prst="rect">
            <a:avLst/>
          </a:prstGeom>
          <a:noFill/>
        </p:spPr>
        <p:txBody>
          <a:bodyPr wrap="square" rtlCol="0">
            <a:spAutoFit/>
          </a:bodyPr>
          <a:lstStyle/>
          <a:p>
            <a:r>
              <a:rPr lang="en-AU" sz="2400" dirty="0" smtClean="0"/>
              <a:t>Thank you</a:t>
            </a:r>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50134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7080" y="520651"/>
            <a:ext cx="5393588" cy="5820881"/>
          </a:xfrm>
        </p:spPr>
        <p:txBody>
          <a:bodyPr>
            <a:normAutofit fontScale="92500"/>
          </a:bodyPr>
          <a:lstStyle/>
          <a:p>
            <a:pPr lvl="0" algn="l"/>
            <a:r>
              <a:rPr lang="en-AU" sz="2200" b="1" dirty="0" smtClean="0">
                <a:solidFill>
                  <a:prstClr val="black"/>
                </a:solidFill>
              </a:rPr>
              <a:t>Who we are</a:t>
            </a:r>
          </a:p>
          <a:p>
            <a:pPr lvl="0" algn="l"/>
            <a:endParaRPr lang="en-AU" sz="2200" i="1" dirty="0">
              <a:solidFill>
                <a:prstClr val="black"/>
              </a:solidFill>
            </a:endParaRPr>
          </a:p>
          <a:p>
            <a:pPr lvl="0" algn="l"/>
            <a:r>
              <a:rPr lang="en-AU" sz="2200" dirty="0">
                <a:solidFill>
                  <a:prstClr val="black"/>
                </a:solidFill>
              </a:rPr>
              <a:t>City of Mandurah				</a:t>
            </a:r>
            <a:endParaRPr lang="en-AU" sz="2200" dirty="0" smtClean="0">
              <a:solidFill>
                <a:prstClr val="black"/>
              </a:solidFill>
            </a:endParaRPr>
          </a:p>
          <a:p>
            <a:pPr lvl="0" algn="l"/>
            <a:r>
              <a:rPr lang="en-AU" sz="2200" dirty="0" smtClean="0">
                <a:solidFill>
                  <a:prstClr val="black"/>
                </a:solidFill>
              </a:rPr>
              <a:t>Shire </a:t>
            </a:r>
            <a:r>
              <a:rPr lang="en-AU" sz="2200" dirty="0">
                <a:solidFill>
                  <a:prstClr val="black"/>
                </a:solidFill>
              </a:rPr>
              <a:t>of Serpentine Jarrahdale</a:t>
            </a:r>
          </a:p>
          <a:p>
            <a:pPr lvl="0" algn="l"/>
            <a:r>
              <a:rPr lang="en-AU" sz="2200" dirty="0">
                <a:solidFill>
                  <a:prstClr val="black"/>
                </a:solidFill>
              </a:rPr>
              <a:t>Shire of Murray				</a:t>
            </a:r>
            <a:endParaRPr lang="en-AU" sz="2200" dirty="0" smtClean="0">
              <a:solidFill>
                <a:prstClr val="black"/>
              </a:solidFill>
            </a:endParaRPr>
          </a:p>
          <a:p>
            <a:pPr lvl="0" algn="l"/>
            <a:r>
              <a:rPr lang="en-AU" sz="2200" dirty="0" smtClean="0">
                <a:solidFill>
                  <a:prstClr val="black"/>
                </a:solidFill>
              </a:rPr>
              <a:t>Shire </a:t>
            </a:r>
            <a:r>
              <a:rPr lang="en-AU" sz="2200" dirty="0">
                <a:solidFill>
                  <a:prstClr val="black"/>
                </a:solidFill>
              </a:rPr>
              <a:t>of Boddington</a:t>
            </a:r>
          </a:p>
          <a:p>
            <a:pPr lvl="0" algn="l"/>
            <a:r>
              <a:rPr lang="en-AU" sz="2200" dirty="0">
                <a:solidFill>
                  <a:prstClr val="black"/>
                </a:solidFill>
              </a:rPr>
              <a:t>Shire of Waroona				</a:t>
            </a:r>
            <a:endParaRPr lang="en-AU" sz="2200" dirty="0" smtClean="0">
              <a:solidFill>
                <a:prstClr val="black"/>
              </a:solidFill>
            </a:endParaRPr>
          </a:p>
          <a:p>
            <a:pPr lvl="0" algn="l"/>
            <a:r>
              <a:rPr lang="en-AU" sz="2200" dirty="0" smtClean="0">
                <a:solidFill>
                  <a:prstClr val="black"/>
                </a:solidFill>
              </a:rPr>
              <a:t>Peel-Harvey </a:t>
            </a:r>
            <a:r>
              <a:rPr lang="en-AU" sz="2200" dirty="0">
                <a:solidFill>
                  <a:prstClr val="black"/>
                </a:solidFill>
              </a:rPr>
              <a:t>Catchment Council</a:t>
            </a:r>
          </a:p>
          <a:p>
            <a:pPr lvl="0" algn="l"/>
            <a:r>
              <a:rPr lang="en-AU" sz="2200" dirty="0">
                <a:solidFill>
                  <a:prstClr val="black"/>
                </a:solidFill>
              </a:rPr>
              <a:t>Peel Community Development Group	</a:t>
            </a:r>
            <a:endParaRPr lang="en-AU" sz="2200" dirty="0" smtClean="0">
              <a:solidFill>
                <a:prstClr val="black"/>
              </a:solidFill>
            </a:endParaRPr>
          </a:p>
          <a:p>
            <a:pPr lvl="0" algn="l"/>
            <a:r>
              <a:rPr lang="en-AU" sz="2200" dirty="0" smtClean="0">
                <a:solidFill>
                  <a:prstClr val="black"/>
                </a:solidFill>
              </a:rPr>
              <a:t>Regional </a:t>
            </a:r>
            <a:r>
              <a:rPr lang="en-AU" sz="2200" dirty="0">
                <a:solidFill>
                  <a:prstClr val="black"/>
                </a:solidFill>
              </a:rPr>
              <a:t>Development </a:t>
            </a:r>
            <a:r>
              <a:rPr lang="en-AU" sz="2200" dirty="0" smtClean="0">
                <a:solidFill>
                  <a:prstClr val="black"/>
                </a:solidFill>
              </a:rPr>
              <a:t> Australia </a:t>
            </a:r>
            <a:r>
              <a:rPr lang="en-AU" sz="2200" dirty="0">
                <a:solidFill>
                  <a:prstClr val="black"/>
                </a:solidFill>
              </a:rPr>
              <a:t>– Peel</a:t>
            </a:r>
          </a:p>
          <a:p>
            <a:pPr lvl="0" algn="l"/>
            <a:endParaRPr lang="en-AU" sz="2200" dirty="0">
              <a:solidFill>
                <a:prstClr val="black"/>
              </a:solidFill>
            </a:endParaRPr>
          </a:p>
          <a:p>
            <a:pPr lvl="0" algn="l"/>
            <a:r>
              <a:rPr lang="en-AU" sz="2200" dirty="0">
                <a:solidFill>
                  <a:prstClr val="black"/>
                </a:solidFill>
              </a:rPr>
              <a:t>Peel Development Commission </a:t>
            </a:r>
            <a:r>
              <a:rPr lang="en-AU" sz="2200" dirty="0" smtClean="0">
                <a:solidFill>
                  <a:prstClr val="black"/>
                </a:solidFill>
              </a:rPr>
              <a:t>(Observer)</a:t>
            </a:r>
            <a:endParaRPr lang="en-AU" sz="2200" dirty="0">
              <a:solidFill>
                <a:prstClr val="black"/>
              </a:solidFill>
            </a:endParaRPr>
          </a:p>
          <a:p>
            <a:pPr lvl="0" algn="l"/>
            <a:endParaRPr lang="en-AU" sz="2200" dirty="0">
              <a:solidFill>
                <a:prstClr val="black"/>
              </a:solidFill>
            </a:endParaRPr>
          </a:p>
          <a:p>
            <a:pPr lvl="0" algn="l"/>
            <a:r>
              <a:rPr lang="en-AU" sz="2200" dirty="0">
                <a:solidFill>
                  <a:prstClr val="black"/>
                </a:solidFill>
              </a:rPr>
              <a:t>   </a:t>
            </a:r>
            <a:r>
              <a:rPr lang="en-AU" b="1" dirty="0" smtClean="0">
                <a:solidFill>
                  <a:prstClr val="black"/>
                </a:solidFill>
              </a:rPr>
              <a:t> </a:t>
            </a:r>
            <a:endParaRPr lang="en-AU" sz="2200" b="1" dirty="0">
              <a:solidFill>
                <a:prstClr val="black"/>
              </a:solidFill>
            </a:endParaRPr>
          </a:p>
          <a:p>
            <a:pPr marL="800100" lvl="1" indent="-342900" algn="l">
              <a:buFont typeface="Arial" panose="020B0604020202020204" pitchFamily="34" charset="0"/>
              <a:buChar char="•"/>
            </a:pPr>
            <a:endParaRPr lang="en-AU" dirty="0">
              <a:solidFill>
                <a:prstClr val="black"/>
              </a:solidFill>
            </a:endParaRPr>
          </a:p>
          <a:p>
            <a:pPr lvl="1" algn="l"/>
            <a:endParaRPr lang="en-AU" dirty="0">
              <a:solidFill>
                <a:prstClr val="black"/>
              </a:solidFill>
            </a:endParaRPr>
          </a:p>
          <a:p>
            <a:endParaRPr lang="en-AU" dirty="0"/>
          </a:p>
        </p:txBody>
      </p:sp>
      <p:pic>
        <p:nvPicPr>
          <p:cNvPr id="4" name="Picture 3"/>
          <p:cNvPicPr>
            <a:picLocks noChangeAspect="1"/>
          </p:cNvPicPr>
          <p:nvPr/>
        </p:nvPicPr>
        <p:blipFill>
          <a:blip r:embed="rId2"/>
          <a:stretch>
            <a:fillRect/>
          </a:stretch>
        </p:blipFill>
        <p:spPr>
          <a:xfrm>
            <a:off x="10358074" y="5349875"/>
            <a:ext cx="1499746" cy="1359526"/>
          </a:xfrm>
          <a:prstGeom prst="rect">
            <a:avLst/>
          </a:prstGeom>
        </p:spPr>
      </p:pic>
      <p:sp>
        <p:nvSpPr>
          <p:cNvPr id="2" name="TextBox 1"/>
          <p:cNvSpPr txBox="1"/>
          <p:nvPr/>
        </p:nvSpPr>
        <p:spPr>
          <a:xfrm>
            <a:off x="8009466" y="520651"/>
            <a:ext cx="3674533" cy="4001095"/>
          </a:xfrm>
          <a:prstGeom prst="rect">
            <a:avLst/>
          </a:prstGeom>
          <a:noFill/>
        </p:spPr>
        <p:txBody>
          <a:bodyPr wrap="square" rtlCol="0">
            <a:spAutoFit/>
          </a:bodyPr>
          <a:lstStyle/>
          <a:p>
            <a:r>
              <a:rPr lang="en-AU" sz="2000" b="1" dirty="0" smtClean="0"/>
              <a:t>Pillars</a:t>
            </a:r>
          </a:p>
          <a:p>
            <a:endParaRPr lang="en-AU" dirty="0" smtClean="0"/>
          </a:p>
          <a:p>
            <a:endParaRPr lang="en-AU" dirty="0"/>
          </a:p>
          <a:p>
            <a:endParaRPr lang="en-AU" dirty="0" smtClean="0"/>
          </a:p>
          <a:p>
            <a:endParaRPr lang="en-AU" dirty="0"/>
          </a:p>
          <a:p>
            <a:r>
              <a:rPr lang="en-AU" dirty="0" smtClean="0"/>
              <a:t>Community</a:t>
            </a:r>
          </a:p>
          <a:p>
            <a:endParaRPr lang="en-AU" dirty="0"/>
          </a:p>
          <a:p>
            <a:endParaRPr lang="en-AU" dirty="0" smtClean="0"/>
          </a:p>
          <a:p>
            <a:endParaRPr lang="en-AU" dirty="0" smtClean="0"/>
          </a:p>
          <a:p>
            <a:r>
              <a:rPr lang="en-AU" dirty="0" smtClean="0"/>
              <a:t>Economy</a:t>
            </a:r>
          </a:p>
          <a:p>
            <a:endParaRPr lang="en-AU" dirty="0"/>
          </a:p>
          <a:p>
            <a:endParaRPr lang="en-AU" dirty="0" smtClean="0"/>
          </a:p>
          <a:p>
            <a:endParaRPr lang="en-AU" dirty="0"/>
          </a:p>
          <a:p>
            <a:r>
              <a:rPr lang="en-AU" dirty="0" smtClean="0"/>
              <a:t>Environment</a:t>
            </a:r>
            <a:endParaRPr lang="en-AU" dirty="0"/>
          </a:p>
        </p:txBody>
      </p:sp>
      <p:pic>
        <p:nvPicPr>
          <p:cNvPr id="5" name="Picture 4"/>
          <p:cNvPicPr>
            <a:picLocks noChangeAspect="1"/>
          </p:cNvPicPr>
          <p:nvPr/>
        </p:nvPicPr>
        <p:blipFill>
          <a:blip r:embed="rId3"/>
          <a:stretch>
            <a:fillRect/>
          </a:stretch>
        </p:blipFill>
        <p:spPr>
          <a:xfrm>
            <a:off x="6970416" y="2776196"/>
            <a:ext cx="903287" cy="947918"/>
          </a:xfrm>
          <a:prstGeom prst="rect">
            <a:avLst/>
          </a:prstGeom>
        </p:spPr>
      </p:pic>
      <p:pic>
        <p:nvPicPr>
          <p:cNvPr id="6" name="Picture 5"/>
          <p:cNvPicPr>
            <a:picLocks noChangeAspect="1"/>
          </p:cNvPicPr>
          <p:nvPr/>
        </p:nvPicPr>
        <p:blipFill>
          <a:blip r:embed="rId4"/>
          <a:stretch>
            <a:fillRect/>
          </a:stretch>
        </p:blipFill>
        <p:spPr>
          <a:xfrm>
            <a:off x="6918653" y="3903852"/>
            <a:ext cx="1006815" cy="1006815"/>
          </a:xfrm>
          <a:prstGeom prst="rect">
            <a:avLst/>
          </a:prstGeom>
        </p:spPr>
      </p:pic>
      <p:pic>
        <p:nvPicPr>
          <p:cNvPr id="7" name="Picture 6"/>
          <p:cNvPicPr>
            <a:picLocks noChangeAspect="1"/>
          </p:cNvPicPr>
          <p:nvPr/>
        </p:nvPicPr>
        <p:blipFill>
          <a:blip r:embed="rId5"/>
          <a:stretch>
            <a:fillRect/>
          </a:stretch>
        </p:blipFill>
        <p:spPr>
          <a:xfrm>
            <a:off x="6980182" y="1609173"/>
            <a:ext cx="987285" cy="9872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6747" y="884718"/>
            <a:ext cx="9144000" cy="4636188"/>
          </a:xfrm>
        </p:spPr>
        <p:txBody>
          <a:bodyPr>
            <a:normAutofit/>
          </a:bodyPr>
          <a:lstStyle/>
          <a:p>
            <a:pPr lvl="0" algn="l"/>
            <a:r>
              <a:rPr lang="en-AU" dirty="0" smtClean="0">
                <a:solidFill>
                  <a:prstClr val="black"/>
                </a:solidFill>
              </a:rPr>
              <a:t>Planning </a:t>
            </a:r>
            <a:r>
              <a:rPr lang="en-AU" dirty="0">
                <a:solidFill>
                  <a:prstClr val="black"/>
                </a:solidFill>
              </a:rPr>
              <a:t>Workshop February 2021 –</a:t>
            </a:r>
          </a:p>
          <a:p>
            <a:pPr lvl="1" algn="l"/>
            <a:r>
              <a:rPr lang="en-AU" dirty="0" smtClean="0">
                <a:solidFill>
                  <a:prstClr val="black"/>
                </a:solidFill>
              </a:rPr>
              <a:t>#1 Agreed Priority ‘</a:t>
            </a:r>
            <a:r>
              <a:rPr lang="en-AU" i="1" dirty="0" smtClean="0">
                <a:solidFill>
                  <a:prstClr val="black"/>
                </a:solidFill>
              </a:rPr>
              <a:t>Provision of Water to the Region’</a:t>
            </a:r>
          </a:p>
          <a:p>
            <a:pPr lvl="1" algn="l"/>
            <a:endParaRPr lang="en-AU" i="1" dirty="0">
              <a:solidFill>
                <a:prstClr val="black"/>
              </a:solidFill>
            </a:endParaRPr>
          </a:p>
          <a:p>
            <a:pPr lvl="1" algn="l"/>
            <a:endParaRPr lang="en-AU" dirty="0" smtClean="0">
              <a:solidFill>
                <a:prstClr val="black"/>
              </a:solidFill>
            </a:endParaRPr>
          </a:p>
          <a:p>
            <a:pPr marL="800100" lvl="1" indent="-342900" algn="l">
              <a:buFont typeface="Arial" panose="020B0604020202020204" pitchFamily="34" charset="0"/>
              <a:buChar char="•"/>
            </a:pPr>
            <a:r>
              <a:rPr lang="en-US" dirty="0" smtClean="0">
                <a:solidFill>
                  <a:prstClr val="black"/>
                </a:solidFill>
              </a:rPr>
              <a:t>Community </a:t>
            </a:r>
            <a:r>
              <a:rPr lang="en-US" dirty="0">
                <a:solidFill>
                  <a:prstClr val="black"/>
                </a:solidFill>
              </a:rPr>
              <a:t>– provision of reticulated potable water and sewerage infrastructure for residential growth; and non-potable water for public open space and community </a:t>
            </a:r>
            <a:r>
              <a:rPr lang="en-US" dirty="0" smtClean="0">
                <a:solidFill>
                  <a:prstClr val="black"/>
                </a:solidFill>
              </a:rPr>
              <a:t>infrastructure</a:t>
            </a:r>
          </a:p>
          <a:p>
            <a:pPr lvl="1" algn="l"/>
            <a:endParaRPr lang="en-US" dirty="0">
              <a:solidFill>
                <a:prstClr val="black"/>
              </a:solidFill>
            </a:endParaRPr>
          </a:p>
          <a:p>
            <a:pPr marL="800100" lvl="1" indent="-342900" algn="l">
              <a:buFont typeface="Arial" panose="020B0604020202020204" pitchFamily="34" charset="0"/>
              <a:buChar char="•"/>
            </a:pPr>
            <a:r>
              <a:rPr lang="en-US" dirty="0" smtClean="0">
                <a:solidFill>
                  <a:prstClr val="black"/>
                </a:solidFill>
              </a:rPr>
              <a:t>Economy </a:t>
            </a:r>
            <a:r>
              <a:rPr lang="en-US" dirty="0">
                <a:solidFill>
                  <a:prstClr val="black"/>
                </a:solidFill>
              </a:rPr>
              <a:t>– concerns about the sustainable supply of non-potable water for immediate and future need of agriculture, industry, mining and economic diversification </a:t>
            </a:r>
            <a:r>
              <a:rPr lang="en-US" dirty="0" smtClean="0">
                <a:solidFill>
                  <a:prstClr val="black"/>
                </a:solidFill>
              </a:rPr>
              <a:t>opportunities</a:t>
            </a:r>
            <a:endParaRPr lang="en-US" dirty="0">
              <a:solidFill>
                <a:prstClr val="black"/>
              </a:solidFill>
            </a:endParaRPr>
          </a:p>
          <a:p>
            <a:pPr lvl="1" algn="l"/>
            <a:endParaRPr lang="en-US" dirty="0">
              <a:solidFill>
                <a:prstClr val="black"/>
              </a:solidFill>
            </a:endParaRPr>
          </a:p>
          <a:p>
            <a:pPr marL="800100" lvl="1" indent="-342900" algn="l">
              <a:buFont typeface="Arial" panose="020B0604020202020204" pitchFamily="34" charset="0"/>
              <a:buChar char="•"/>
            </a:pPr>
            <a:r>
              <a:rPr lang="en-US" dirty="0" smtClean="0">
                <a:solidFill>
                  <a:prstClr val="black"/>
                </a:solidFill>
              </a:rPr>
              <a:t>Environment </a:t>
            </a:r>
            <a:r>
              <a:rPr lang="en-US" dirty="0">
                <a:solidFill>
                  <a:prstClr val="black"/>
                </a:solidFill>
              </a:rPr>
              <a:t>-   ensuring that the wetlands, waterways and overall environment are sustained as highly functioning ecosystems</a:t>
            </a:r>
          </a:p>
          <a:p>
            <a:pPr marL="800100" lvl="1" indent="-342900" algn="l">
              <a:buFont typeface="Arial" panose="020B0604020202020204" pitchFamily="34" charset="0"/>
              <a:buChar char="•"/>
            </a:pPr>
            <a:endParaRPr lang="en-AU" dirty="0" smtClean="0">
              <a:solidFill>
                <a:prstClr val="black"/>
              </a:solidFill>
            </a:endParaRPr>
          </a:p>
          <a:p>
            <a:pPr marL="800100" lvl="1" indent="-342900" algn="l">
              <a:buFont typeface="Arial" panose="020B0604020202020204" pitchFamily="34" charset="0"/>
              <a:buChar char="•"/>
            </a:pPr>
            <a:endParaRPr lang="en-AU" dirty="0">
              <a:solidFill>
                <a:prstClr val="black"/>
              </a:solidFill>
            </a:endParaRPr>
          </a:p>
          <a:p>
            <a:pPr lvl="1" algn="l"/>
            <a:endParaRPr lang="en-AU" dirty="0">
              <a:solidFill>
                <a:prstClr val="black"/>
              </a:solidFill>
            </a:endParaRPr>
          </a:p>
          <a:p>
            <a:endParaRPr lang="en-AU" dirty="0"/>
          </a:p>
        </p:txBody>
      </p:sp>
      <p:pic>
        <p:nvPicPr>
          <p:cNvPr id="4" name="Picture 3"/>
          <p:cNvPicPr>
            <a:picLocks noChangeAspect="1"/>
          </p:cNvPicPr>
          <p:nvPr/>
        </p:nvPicPr>
        <p:blipFill>
          <a:blip r:embed="rId2"/>
          <a:stretch>
            <a:fillRect/>
          </a:stretch>
        </p:blipFill>
        <p:spPr>
          <a:xfrm>
            <a:off x="10358074" y="5349875"/>
            <a:ext cx="1499746" cy="1359526"/>
          </a:xfrm>
          <a:prstGeom prst="rect">
            <a:avLst/>
          </a:prstGeom>
        </p:spPr>
      </p:pic>
      <p:pic>
        <p:nvPicPr>
          <p:cNvPr id="2" name="Picture 1"/>
          <p:cNvPicPr>
            <a:picLocks noChangeAspect="1"/>
          </p:cNvPicPr>
          <p:nvPr/>
        </p:nvPicPr>
        <p:blipFill>
          <a:blip r:embed="rId3"/>
          <a:stretch>
            <a:fillRect/>
          </a:stretch>
        </p:blipFill>
        <p:spPr>
          <a:xfrm>
            <a:off x="1318048" y="2113914"/>
            <a:ext cx="987638" cy="987638"/>
          </a:xfrm>
          <a:prstGeom prst="rect">
            <a:avLst/>
          </a:prstGeom>
        </p:spPr>
      </p:pic>
      <p:pic>
        <p:nvPicPr>
          <p:cNvPr id="5" name="Picture 4"/>
          <p:cNvPicPr>
            <a:picLocks noChangeAspect="1"/>
          </p:cNvPicPr>
          <p:nvPr/>
        </p:nvPicPr>
        <p:blipFill>
          <a:blip r:embed="rId4"/>
          <a:stretch>
            <a:fillRect/>
          </a:stretch>
        </p:blipFill>
        <p:spPr>
          <a:xfrm>
            <a:off x="1357675" y="3379690"/>
            <a:ext cx="908383" cy="951058"/>
          </a:xfrm>
          <a:prstGeom prst="rect">
            <a:avLst/>
          </a:prstGeom>
        </p:spPr>
      </p:pic>
      <p:pic>
        <p:nvPicPr>
          <p:cNvPr id="6" name="Picture 5"/>
          <p:cNvPicPr>
            <a:picLocks noChangeAspect="1"/>
          </p:cNvPicPr>
          <p:nvPr/>
        </p:nvPicPr>
        <p:blipFill>
          <a:blip r:embed="rId5"/>
          <a:stretch>
            <a:fillRect/>
          </a:stretch>
        </p:blipFill>
        <p:spPr>
          <a:xfrm>
            <a:off x="1267247" y="4575835"/>
            <a:ext cx="1005927" cy="1012024"/>
          </a:xfrm>
          <a:prstGeom prst="rect">
            <a:avLst/>
          </a:prstGeom>
        </p:spPr>
      </p:pic>
    </p:spTree>
    <p:extLst>
      <p:ext uri="{BB962C8B-B14F-4D97-AF65-F5344CB8AC3E}">
        <p14:creationId xmlns:p14="http://schemas.microsoft.com/office/powerpoint/2010/main" val="115123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26000"/>
                    </a14:imgEffect>
                  </a14:imgLayer>
                </a14:imgProps>
              </a:ext>
              <a:ext uri="{28A0092B-C50C-407E-A947-70E740481C1C}">
                <a14:useLocalDpi xmlns:a14="http://schemas.microsoft.com/office/drawing/2010/main" val="0"/>
              </a:ext>
            </a:extLst>
          </a:blip>
          <a:stretch>
            <a:fillRect/>
          </a:stretch>
        </p:blipFill>
        <p:spPr>
          <a:xfrm>
            <a:off x="184029" y="337508"/>
            <a:ext cx="12007971" cy="6191610"/>
          </a:xfrm>
          <a:prstGeom prst="rect">
            <a:avLst/>
          </a:prstGeom>
          <a:solidFill>
            <a:schemeClr val="bg1"/>
          </a:solidFill>
        </p:spPr>
      </p:pic>
      <p:pic>
        <p:nvPicPr>
          <p:cNvPr id="5" name="Picture 4"/>
          <p:cNvPicPr>
            <a:picLocks noChangeAspect="1"/>
          </p:cNvPicPr>
          <p:nvPr/>
        </p:nvPicPr>
        <p:blipFill>
          <a:blip r:embed="rId5"/>
          <a:stretch>
            <a:fillRect/>
          </a:stretch>
        </p:blipFill>
        <p:spPr>
          <a:xfrm>
            <a:off x="6359523" y="867279"/>
            <a:ext cx="381255" cy="393554"/>
          </a:xfrm>
          <a:prstGeom prst="rect">
            <a:avLst/>
          </a:prstGeom>
        </p:spPr>
      </p:pic>
      <p:pic>
        <p:nvPicPr>
          <p:cNvPr id="6" name="Picture 5"/>
          <p:cNvPicPr>
            <a:picLocks noChangeAspect="1"/>
          </p:cNvPicPr>
          <p:nvPr/>
        </p:nvPicPr>
        <p:blipFill>
          <a:blip r:embed="rId6"/>
          <a:stretch>
            <a:fillRect/>
          </a:stretch>
        </p:blipFill>
        <p:spPr>
          <a:xfrm>
            <a:off x="6072995" y="557164"/>
            <a:ext cx="286528" cy="405647"/>
          </a:xfrm>
          <a:prstGeom prst="rect">
            <a:avLst/>
          </a:prstGeom>
        </p:spPr>
      </p:pic>
      <p:pic>
        <p:nvPicPr>
          <p:cNvPr id="7" name="Picture 6"/>
          <p:cNvPicPr>
            <a:picLocks noChangeAspect="1"/>
          </p:cNvPicPr>
          <p:nvPr/>
        </p:nvPicPr>
        <p:blipFill>
          <a:blip r:embed="rId7"/>
          <a:stretch>
            <a:fillRect/>
          </a:stretch>
        </p:blipFill>
        <p:spPr>
          <a:xfrm>
            <a:off x="5857336" y="896506"/>
            <a:ext cx="502187" cy="508027"/>
          </a:xfrm>
          <a:prstGeom prst="rect">
            <a:avLst/>
          </a:prstGeom>
        </p:spPr>
      </p:pic>
      <p:pic>
        <p:nvPicPr>
          <p:cNvPr id="8" name="Picture 7"/>
          <p:cNvPicPr>
            <a:picLocks noChangeAspect="1"/>
          </p:cNvPicPr>
          <p:nvPr/>
        </p:nvPicPr>
        <p:blipFill>
          <a:blip r:embed="rId8"/>
          <a:stretch>
            <a:fillRect/>
          </a:stretch>
        </p:blipFill>
        <p:spPr>
          <a:xfrm>
            <a:off x="5086919" y="2803584"/>
            <a:ext cx="467280" cy="472979"/>
          </a:xfrm>
          <a:prstGeom prst="rect">
            <a:avLst/>
          </a:prstGeom>
        </p:spPr>
      </p:pic>
      <p:pic>
        <p:nvPicPr>
          <p:cNvPr id="9" name="Picture 8"/>
          <p:cNvPicPr>
            <a:picLocks noChangeAspect="1"/>
          </p:cNvPicPr>
          <p:nvPr/>
        </p:nvPicPr>
        <p:blipFill>
          <a:blip r:embed="rId9"/>
          <a:stretch>
            <a:fillRect/>
          </a:stretch>
        </p:blipFill>
        <p:spPr>
          <a:xfrm>
            <a:off x="4420216" y="2407310"/>
            <a:ext cx="384081" cy="396274"/>
          </a:xfrm>
          <a:prstGeom prst="rect">
            <a:avLst/>
          </a:prstGeom>
        </p:spPr>
      </p:pic>
      <p:pic>
        <p:nvPicPr>
          <p:cNvPr id="10" name="Picture 9"/>
          <p:cNvPicPr>
            <a:picLocks noChangeAspect="1"/>
          </p:cNvPicPr>
          <p:nvPr/>
        </p:nvPicPr>
        <p:blipFill>
          <a:blip r:embed="rId9"/>
          <a:stretch>
            <a:fillRect/>
          </a:stretch>
        </p:blipFill>
        <p:spPr>
          <a:xfrm>
            <a:off x="4936478" y="3276563"/>
            <a:ext cx="384081" cy="396274"/>
          </a:xfrm>
          <a:prstGeom prst="rect">
            <a:avLst/>
          </a:prstGeom>
        </p:spPr>
      </p:pic>
      <p:pic>
        <p:nvPicPr>
          <p:cNvPr id="11" name="Picture 10"/>
          <p:cNvPicPr>
            <a:picLocks noChangeAspect="1"/>
          </p:cNvPicPr>
          <p:nvPr/>
        </p:nvPicPr>
        <p:blipFill>
          <a:blip r:embed="rId10"/>
          <a:stretch>
            <a:fillRect/>
          </a:stretch>
        </p:blipFill>
        <p:spPr>
          <a:xfrm>
            <a:off x="6108429" y="2509350"/>
            <a:ext cx="297063" cy="294234"/>
          </a:xfrm>
          <a:prstGeom prst="rect">
            <a:avLst/>
          </a:prstGeom>
        </p:spPr>
      </p:pic>
      <p:pic>
        <p:nvPicPr>
          <p:cNvPr id="12" name="Picture 11"/>
          <p:cNvPicPr>
            <a:picLocks noChangeAspect="1"/>
          </p:cNvPicPr>
          <p:nvPr/>
        </p:nvPicPr>
        <p:blipFill>
          <a:blip r:embed="rId10"/>
          <a:stretch>
            <a:fillRect/>
          </a:stretch>
        </p:blipFill>
        <p:spPr>
          <a:xfrm>
            <a:off x="6405492" y="1625624"/>
            <a:ext cx="333131" cy="329959"/>
          </a:xfrm>
          <a:prstGeom prst="rect">
            <a:avLst/>
          </a:prstGeom>
        </p:spPr>
      </p:pic>
      <p:pic>
        <p:nvPicPr>
          <p:cNvPr id="13" name="Picture 12"/>
          <p:cNvPicPr>
            <a:picLocks noChangeAspect="1"/>
          </p:cNvPicPr>
          <p:nvPr/>
        </p:nvPicPr>
        <p:blipFill>
          <a:blip r:embed="rId11"/>
          <a:stretch>
            <a:fillRect/>
          </a:stretch>
        </p:blipFill>
        <p:spPr>
          <a:xfrm>
            <a:off x="5707971" y="3343313"/>
            <a:ext cx="298730" cy="262774"/>
          </a:xfrm>
          <a:prstGeom prst="rect">
            <a:avLst/>
          </a:prstGeom>
        </p:spPr>
      </p:pic>
      <p:pic>
        <p:nvPicPr>
          <p:cNvPr id="15" name="Picture 14"/>
          <p:cNvPicPr>
            <a:picLocks noChangeAspect="1"/>
          </p:cNvPicPr>
          <p:nvPr/>
        </p:nvPicPr>
        <p:blipFill>
          <a:blip r:embed="rId12"/>
          <a:stretch>
            <a:fillRect/>
          </a:stretch>
        </p:blipFill>
        <p:spPr>
          <a:xfrm>
            <a:off x="8201989" y="4377014"/>
            <a:ext cx="369408" cy="365349"/>
          </a:xfrm>
          <a:prstGeom prst="rect">
            <a:avLst/>
          </a:prstGeom>
        </p:spPr>
      </p:pic>
      <p:pic>
        <p:nvPicPr>
          <p:cNvPr id="16" name="Picture 15"/>
          <p:cNvPicPr>
            <a:picLocks noChangeAspect="1"/>
          </p:cNvPicPr>
          <p:nvPr/>
        </p:nvPicPr>
        <p:blipFill>
          <a:blip r:embed="rId13"/>
          <a:stretch>
            <a:fillRect/>
          </a:stretch>
        </p:blipFill>
        <p:spPr>
          <a:xfrm>
            <a:off x="5485448" y="2041518"/>
            <a:ext cx="371888" cy="365792"/>
          </a:xfrm>
          <a:prstGeom prst="rect">
            <a:avLst/>
          </a:prstGeom>
        </p:spPr>
      </p:pic>
      <p:pic>
        <p:nvPicPr>
          <p:cNvPr id="17" name="Picture 16"/>
          <p:cNvPicPr>
            <a:picLocks noChangeAspect="1"/>
          </p:cNvPicPr>
          <p:nvPr/>
        </p:nvPicPr>
        <p:blipFill>
          <a:blip r:embed="rId14"/>
          <a:stretch>
            <a:fillRect/>
          </a:stretch>
        </p:blipFill>
        <p:spPr>
          <a:xfrm>
            <a:off x="4075762" y="6100612"/>
            <a:ext cx="428505" cy="428505"/>
          </a:xfrm>
          <a:prstGeom prst="rect">
            <a:avLst/>
          </a:prstGeom>
        </p:spPr>
      </p:pic>
      <p:pic>
        <p:nvPicPr>
          <p:cNvPr id="18" name="Picture 17"/>
          <p:cNvPicPr>
            <a:picLocks noChangeAspect="1"/>
          </p:cNvPicPr>
          <p:nvPr/>
        </p:nvPicPr>
        <p:blipFill>
          <a:blip r:embed="rId15"/>
          <a:stretch>
            <a:fillRect/>
          </a:stretch>
        </p:blipFill>
        <p:spPr>
          <a:xfrm>
            <a:off x="4233332" y="2798866"/>
            <a:ext cx="208581" cy="291294"/>
          </a:xfrm>
          <a:prstGeom prst="rect">
            <a:avLst/>
          </a:prstGeom>
        </p:spPr>
      </p:pic>
      <p:pic>
        <p:nvPicPr>
          <p:cNvPr id="19" name="Picture 18"/>
          <p:cNvPicPr>
            <a:picLocks noChangeAspect="1"/>
          </p:cNvPicPr>
          <p:nvPr/>
        </p:nvPicPr>
        <p:blipFill>
          <a:blip r:embed="rId16"/>
          <a:stretch>
            <a:fillRect/>
          </a:stretch>
        </p:blipFill>
        <p:spPr>
          <a:xfrm>
            <a:off x="4778179" y="348788"/>
            <a:ext cx="213378" cy="292633"/>
          </a:xfrm>
          <a:prstGeom prst="rect">
            <a:avLst/>
          </a:prstGeom>
        </p:spPr>
      </p:pic>
      <p:sp>
        <p:nvSpPr>
          <p:cNvPr id="20" name="Rectangle 19"/>
          <p:cNvSpPr/>
          <p:nvPr/>
        </p:nvSpPr>
        <p:spPr>
          <a:xfrm>
            <a:off x="175245" y="337508"/>
            <a:ext cx="3185704" cy="61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9"/>
          <a:stretch>
            <a:fillRect/>
          </a:stretch>
        </p:blipFill>
        <p:spPr>
          <a:xfrm>
            <a:off x="324426" y="375149"/>
            <a:ext cx="384081" cy="396274"/>
          </a:xfrm>
          <a:prstGeom prst="rect">
            <a:avLst/>
          </a:prstGeom>
        </p:spPr>
      </p:pic>
      <p:pic>
        <p:nvPicPr>
          <p:cNvPr id="22" name="Picture 21"/>
          <p:cNvPicPr>
            <a:picLocks noChangeAspect="1"/>
          </p:cNvPicPr>
          <p:nvPr/>
        </p:nvPicPr>
        <p:blipFill>
          <a:blip r:embed="rId17"/>
          <a:stretch>
            <a:fillRect/>
          </a:stretch>
        </p:blipFill>
        <p:spPr>
          <a:xfrm>
            <a:off x="382087" y="1011873"/>
            <a:ext cx="286537" cy="408467"/>
          </a:xfrm>
          <a:prstGeom prst="rect">
            <a:avLst/>
          </a:prstGeom>
        </p:spPr>
      </p:pic>
      <p:pic>
        <p:nvPicPr>
          <p:cNvPr id="23" name="Picture 22"/>
          <p:cNvPicPr>
            <a:picLocks noChangeAspect="1"/>
          </p:cNvPicPr>
          <p:nvPr/>
        </p:nvPicPr>
        <p:blipFill>
          <a:blip r:embed="rId8"/>
          <a:stretch>
            <a:fillRect/>
          </a:stretch>
        </p:blipFill>
        <p:spPr>
          <a:xfrm>
            <a:off x="285962" y="1554298"/>
            <a:ext cx="499915" cy="506012"/>
          </a:xfrm>
          <a:prstGeom prst="rect">
            <a:avLst/>
          </a:prstGeom>
        </p:spPr>
      </p:pic>
      <p:pic>
        <p:nvPicPr>
          <p:cNvPr id="24" name="Picture 23"/>
          <p:cNvPicPr>
            <a:picLocks noChangeAspect="1"/>
          </p:cNvPicPr>
          <p:nvPr/>
        </p:nvPicPr>
        <p:blipFill>
          <a:blip r:embed="rId18"/>
          <a:stretch>
            <a:fillRect/>
          </a:stretch>
        </p:blipFill>
        <p:spPr>
          <a:xfrm>
            <a:off x="382087" y="2718373"/>
            <a:ext cx="329213" cy="333939"/>
          </a:xfrm>
          <a:prstGeom prst="rect">
            <a:avLst/>
          </a:prstGeom>
        </p:spPr>
      </p:pic>
      <p:pic>
        <p:nvPicPr>
          <p:cNvPr id="25" name="Picture 24"/>
          <p:cNvPicPr>
            <a:picLocks noChangeAspect="1"/>
          </p:cNvPicPr>
          <p:nvPr/>
        </p:nvPicPr>
        <p:blipFill>
          <a:blip r:embed="rId19"/>
          <a:stretch>
            <a:fillRect/>
          </a:stretch>
        </p:blipFill>
        <p:spPr>
          <a:xfrm>
            <a:off x="346794" y="3240408"/>
            <a:ext cx="371888" cy="365792"/>
          </a:xfrm>
          <a:prstGeom prst="rect">
            <a:avLst/>
          </a:prstGeom>
        </p:spPr>
      </p:pic>
      <p:pic>
        <p:nvPicPr>
          <p:cNvPr id="26" name="Picture 25"/>
          <p:cNvPicPr>
            <a:picLocks noChangeAspect="1"/>
          </p:cNvPicPr>
          <p:nvPr/>
        </p:nvPicPr>
        <p:blipFill>
          <a:blip r:embed="rId16"/>
          <a:stretch>
            <a:fillRect/>
          </a:stretch>
        </p:blipFill>
        <p:spPr>
          <a:xfrm>
            <a:off x="417743" y="3846094"/>
            <a:ext cx="213378" cy="292633"/>
          </a:xfrm>
          <a:prstGeom prst="rect">
            <a:avLst/>
          </a:prstGeom>
        </p:spPr>
      </p:pic>
      <p:pic>
        <p:nvPicPr>
          <p:cNvPr id="27" name="Picture 26"/>
          <p:cNvPicPr>
            <a:picLocks noChangeAspect="1"/>
          </p:cNvPicPr>
          <p:nvPr/>
        </p:nvPicPr>
        <p:blipFill>
          <a:blip r:embed="rId20"/>
          <a:stretch>
            <a:fillRect/>
          </a:stretch>
        </p:blipFill>
        <p:spPr>
          <a:xfrm>
            <a:off x="311054" y="4382668"/>
            <a:ext cx="426757" cy="426757"/>
          </a:xfrm>
          <a:prstGeom prst="rect">
            <a:avLst/>
          </a:prstGeom>
        </p:spPr>
      </p:pic>
      <p:pic>
        <p:nvPicPr>
          <p:cNvPr id="28" name="Picture 27"/>
          <p:cNvPicPr>
            <a:picLocks noChangeAspect="1"/>
          </p:cNvPicPr>
          <p:nvPr/>
        </p:nvPicPr>
        <p:blipFill>
          <a:blip r:embed="rId11"/>
          <a:stretch>
            <a:fillRect/>
          </a:stretch>
        </p:blipFill>
        <p:spPr>
          <a:xfrm>
            <a:off x="5821200" y="4596047"/>
            <a:ext cx="298730" cy="292633"/>
          </a:xfrm>
          <a:prstGeom prst="rect">
            <a:avLst/>
          </a:prstGeom>
        </p:spPr>
      </p:pic>
      <p:pic>
        <p:nvPicPr>
          <p:cNvPr id="29" name="Picture 28"/>
          <p:cNvPicPr>
            <a:picLocks noChangeAspect="1"/>
          </p:cNvPicPr>
          <p:nvPr/>
        </p:nvPicPr>
        <p:blipFill>
          <a:blip r:embed="rId21"/>
          <a:stretch>
            <a:fillRect/>
          </a:stretch>
        </p:blipFill>
        <p:spPr>
          <a:xfrm>
            <a:off x="5813501" y="5732323"/>
            <a:ext cx="298730" cy="292633"/>
          </a:xfrm>
          <a:prstGeom prst="rect">
            <a:avLst/>
          </a:prstGeom>
        </p:spPr>
      </p:pic>
      <p:pic>
        <p:nvPicPr>
          <p:cNvPr id="30" name="Picture 29"/>
          <p:cNvPicPr>
            <a:picLocks noChangeAspect="1"/>
          </p:cNvPicPr>
          <p:nvPr/>
        </p:nvPicPr>
        <p:blipFill>
          <a:blip r:embed="rId21"/>
          <a:stretch>
            <a:fillRect/>
          </a:stretch>
        </p:blipFill>
        <p:spPr>
          <a:xfrm>
            <a:off x="6006701" y="4742363"/>
            <a:ext cx="298730" cy="292633"/>
          </a:xfrm>
          <a:prstGeom prst="rect">
            <a:avLst/>
          </a:prstGeom>
        </p:spPr>
      </p:pic>
      <p:pic>
        <p:nvPicPr>
          <p:cNvPr id="31" name="Picture 30"/>
          <p:cNvPicPr>
            <a:picLocks noChangeAspect="1"/>
          </p:cNvPicPr>
          <p:nvPr/>
        </p:nvPicPr>
        <p:blipFill>
          <a:blip r:embed="rId17"/>
          <a:stretch>
            <a:fillRect/>
          </a:stretch>
        </p:blipFill>
        <p:spPr>
          <a:xfrm>
            <a:off x="4741599" y="2974460"/>
            <a:ext cx="286537" cy="408467"/>
          </a:xfrm>
          <a:prstGeom prst="rect">
            <a:avLst/>
          </a:prstGeom>
        </p:spPr>
      </p:pic>
      <p:pic>
        <p:nvPicPr>
          <p:cNvPr id="32" name="Picture 31"/>
          <p:cNvPicPr>
            <a:picLocks noChangeAspect="1"/>
          </p:cNvPicPr>
          <p:nvPr/>
        </p:nvPicPr>
        <p:blipFill>
          <a:blip r:embed="rId17"/>
          <a:stretch>
            <a:fillRect/>
          </a:stretch>
        </p:blipFill>
        <p:spPr>
          <a:xfrm>
            <a:off x="4807441" y="2414752"/>
            <a:ext cx="286537" cy="408467"/>
          </a:xfrm>
          <a:prstGeom prst="rect">
            <a:avLst/>
          </a:prstGeom>
        </p:spPr>
      </p:pic>
      <p:pic>
        <p:nvPicPr>
          <p:cNvPr id="33" name="Picture 32"/>
          <p:cNvPicPr>
            <a:picLocks noChangeAspect="1"/>
          </p:cNvPicPr>
          <p:nvPr/>
        </p:nvPicPr>
        <p:blipFill>
          <a:blip r:embed="rId22">
            <a:biLevel thresh="50000"/>
          </a:blip>
          <a:stretch>
            <a:fillRect/>
          </a:stretch>
        </p:blipFill>
        <p:spPr>
          <a:xfrm>
            <a:off x="311054" y="2093156"/>
            <a:ext cx="499915" cy="506012"/>
          </a:xfrm>
          <a:prstGeom prst="rect">
            <a:avLst/>
          </a:prstGeom>
        </p:spPr>
      </p:pic>
      <p:pic>
        <p:nvPicPr>
          <p:cNvPr id="34" name="Picture 33"/>
          <p:cNvPicPr>
            <a:picLocks noChangeAspect="1"/>
          </p:cNvPicPr>
          <p:nvPr/>
        </p:nvPicPr>
        <p:blipFill>
          <a:blip r:embed="rId23"/>
          <a:stretch>
            <a:fillRect/>
          </a:stretch>
        </p:blipFill>
        <p:spPr>
          <a:xfrm>
            <a:off x="5642161" y="3516937"/>
            <a:ext cx="320705" cy="324616"/>
          </a:xfrm>
          <a:prstGeom prst="rect">
            <a:avLst/>
          </a:prstGeom>
        </p:spPr>
      </p:pic>
      <p:pic>
        <p:nvPicPr>
          <p:cNvPr id="35" name="Picture 34"/>
          <p:cNvPicPr>
            <a:picLocks noChangeAspect="1"/>
          </p:cNvPicPr>
          <p:nvPr/>
        </p:nvPicPr>
        <p:blipFill>
          <a:blip r:embed="rId23"/>
          <a:stretch>
            <a:fillRect/>
          </a:stretch>
        </p:blipFill>
        <p:spPr>
          <a:xfrm>
            <a:off x="8654169" y="4151708"/>
            <a:ext cx="445182" cy="450611"/>
          </a:xfrm>
          <a:prstGeom prst="rect">
            <a:avLst/>
          </a:prstGeom>
        </p:spPr>
      </p:pic>
      <p:pic>
        <p:nvPicPr>
          <p:cNvPr id="36" name="Picture 35"/>
          <p:cNvPicPr>
            <a:picLocks noChangeAspect="1"/>
          </p:cNvPicPr>
          <p:nvPr/>
        </p:nvPicPr>
        <p:blipFill>
          <a:blip r:embed="rId23"/>
          <a:stretch>
            <a:fillRect/>
          </a:stretch>
        </p:blipFill>
        <p:spPr>
          <a:xfrm>
            <a:off x="5656152" y="4328401"/>
            <a:ext cx="350550" cy="354825"/>
          </a:xfrm>
          <a:prstGeom prst="rect">
            <a:avLst/>
          </a:prstGeom>
        </p:spPr>
      </p:pic>
      <p:pic>
        <p:nvPicPr>
          <p:cNvPr id="37" name="Picture 36"/>
          <p:cNvPicPr>
            <a:picLocks noChangeAspect="1"/>
          </p:cNvPicPr>
          <p:nvPr/>
        </p:nvPicPr>
        <p:blipFill>
          <a:blip r:embed="rId24"/>
          <a:stretch>
            <a:fillRect/>
          </a:stretch>
        </p:blipFill>
        <p:spPr>
          <a:xfrm>
            <a:off x="4564800" y="659554"/>
            <a:ext cx="426757" cy="426757"/>
          </a:xfrm>
          <a:prstGeom prst="rect">
            <a:avLst/>
          </a:prstGeom>
        </p:spPr>
      </p:pic>
      <p:pic>
        <p:nvPicPr>
          <p:cNvPr id="38" name="Picture 37"/>
          <p:cNvPicPr>
            <a:picLocks noChangeAspect="1"/>
          </p:cNvPicPr>
          <p:nvPr/>
        </p:nvPicPr>
        <p:blipFill>
          <a:blip r:embed="rId25"/>
          <a:stretch>
            <a:fillRect/>
          </a:stretch>
        </p:blipFill>
        <p:spPr>
          <a:xfrm>
            <a:off x="9985025" y="399747"/>
            <a:ext cx="1993565" cy="3249450"/>
          </a:xfrm>
          <a:prstGeom prst="rect">
            <a:avLst/>
          </a:prstGeom>
        </p:spPr>
      </p:pic>
      <p:sp>
        <p:nvSpPr>
          <p:cNvPr id="39" name="TextBox 38"/>
          <p:cNvSpPr txBox="1"/>
          <p:nvPr/>
        </p:nvSpPr>
        <p:spPr>
          <a:xfrm>
            <a:off x="6737740" y="882940"/>
            <a:ext cx="9612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+ 32,000</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p:cNvSpPr txBox="1"/>
          <p:nvPr/>
        </p:nvSpPr>
        <p:spPr>
          <a:xfrm>
            <a:off x="3557863" y="2370212"/>
            <a:ext cx="8543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+34,575</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p:cNvSpPr txBox="1"/>
          <p:nvPr/>
        </p:nvSpPr>
        <p:spPr>
          <a:xfrm>
            <a:off x="4585161" y="3717270"/>
            <a:ext cx="951193"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+17,016</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851039" y="301481"/>
            <a:ext cx="2436444"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2036: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83,590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2050</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+ 187,000 (221kL 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Eg</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SJ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POS watering deficit 1.37GL by </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2050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New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Existing industry/mining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Dams 15% IWSS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Surface Water licences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Wastewater Treatment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Desal</a:t>
            </a: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43% IWSS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Groundwater 39% IWSS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70% total water used</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Rain -15% since 70’s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Groundwater -1.8m </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8052029" y="4007851"/>
            <a:ext cx="103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15 GL/</a:t>
            </a:r>
            <a:r>
              <a:rPr kumimoji="0" lang="en-AU"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yr</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p:cNvSpPr txBox="1"/>
          <p:nvPr/>
        </p:nvSpPr>
        <p:spPr>
          <a:xfrm>
            <a:off x="5536354" y="1879439"/>
            <a:ext cx="12248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610,375KL</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Picture 43" descr="Free vector graphic: &lt;strong&gt;Water&lt;/strong&gt;, Drop, Red, Rain - Free Image ..."/>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H="1">
            <a:off x="398132" y="5004675"/>
            <a:ext cx="265291" cy="372338"/>
          </a:xfrm>
          <a:prstGeom prst="rect">
            <a:avLst/>
          </a:prstGeom>
        </p:spPr>
      </p:pic>
      <p:pic>
        <p:nvPicPr>
          <p:cNvPr id="45" name="Picture 44"/>
          <p:cNvPicPr>
            <a:picLocks noChangeAspect="1"/>
          </p:cNvPicPr>
          <p:nvPr/>
        </p:nvPicPr>
        <p:blipFill>
          <a:blip r:embed="rId12"/>
          <a:stretch>
            <a:fillRect/>
          </a:stretch>
        </p:blipFill>
        <p:spPr>
          <a:xfrm>
            <a:off x="6024870" y="4991278"/>
            <a:ext cx="369408" cy="365349"/>
          </a:xfrm>
          <a:prstGeom prst="rect">
            <a:avLst/>
          </a:prstGeom>
        </p:spPr>
      </p:pic>
      <p:sp>
        <p:nvSpPr>
          <p:cNvPr id="46" name="TextBox 45"/>
          <p:cNvSpPr txBox="1"/>
          <p:nvPr/>
        </p:nvSpPr>
        <p:spPr>
          <a:xfrm>
            <a:off x="6329350" y="5004675"/>
            <a:ext cx="1038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Calibri" panose="020F0502020204030204"/>
                <a:ea typeface="+mn-ea"/>
                <a:cs typeface="+mn-cs"/>
              </a:rPr>
              <a:t>32 GL/</a:t>
            </a:r>
            <a:r>
              <a:rPr kumimoji="0" lang="en-AU" sz="1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yr</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7" name="Picture 46" descr="Exploding &lt;strong&gt;Crab&lt;/strong&gt; - Poptropica Wiki"/>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65479" y="5740187"/>
            <a:ext cx="717906" cy="284769"/>
          </a:xfrm>
          <a:prstGeom prst="rect">
            <a:avLst/>
          </a:prstGeom>
        </p:spPr>
      </p:pic>
      <p:pic>
        <p:nvPicPr>
          <p:cNvPr id="48" name="Picture 47"/>
          <p:cNvPicPr>
            <a:picLocks noChangeAspect="1"/>
          </p:cNvPicPr>
          <p:nvPr/>
        </p:nvPicPr>
        <p:blipFill>
          <a:blip r:embed="rId28"/>
          <a:stretch>
            <a:fillRect/>
          </a:stretch>
        </p:blipFill>
        <p:spPr>
          <a:xfrm>
            <a:off x="4026349" y="3287140"/>
            <a:ext cx="719390" cy="280440"/>
          </a:xfrm>
          <a:prstGeom prst="rect">
            <a:avLst/>
          </a:prstGeom>
        </p:spPr>
      </p:pic>
      <p:pic>
        <p:nvPicPr>
          <p:cNvPr id="49" name="Picture 48"/>
          <p:cNvPicPr>
            <a:picLocks noChangeAspect="1"/>
          </p:cNvPicPr>
          <p:nvPr/>
        </p:nvPicPr>
        <p:blipFill>
          <a:blip r:embed="rId29"/>
          <a:stretch>
            <a:fillRect/>
          </a:stretch>
        </p:blipFill>
        <p:spPr>
          <a:xfrm>
            <a:off x="5642161" y="1253736"/>
            <a:ext cx="215175" cy="298311"/>
          </a:xfrm>
          <a:prstGeom prst="rect">
            <a:avLst/>
          </a:prstGeom>
        </p:spPr>
      </p:pic>
      <p:pic>
        <p:nvPicPr>
          <p:cNvPr id="50" name="Picture 49"/>
          <p:cNvPicPr>
            <a:picLocks noChangeAspect="1"/>
          </p:cNvPicPr>
          <p:nvPr/>
        </p:nvPicPr>
        <p:blipFill>
          <a:blip r:embed="rId29"/>
          <a:stretch>
            <a:fillRect/>
          </a:stretch>
        </p:blipFill>
        <p:spPr>
          <a:xfrm flipH="1">
            <a:off x="5202277" y="2513454"/>
            <a:ext cx="177875" cy="245697"/>
          </a:xfrm>
          <a:prstGeom prst="rect">
            <a:avLst/>
          </a:prstGeom>
        </p:spPr>
      </p:pic>
      <p:pic>
        <p:nvPicPr>
          <p:cNvPr id="51" name="Picture 50"/>
          <p:cNvPicPr>
            <a:picLocks noChangeAspect="1"/>
          </p:cNvPicPr>
          <p:nvPr/>
        </p:nvPicPr>
        <p:blipFill>
          <a:blip r:embed="rId29"/>
          <a:stretch>
            <a:fillRect/>
          </a:stretch>
        </p:blipFill>
        <p:spPr>
          <a:xfrm>
            <a:off x="5929521" y="3886547"/>
            <a:ext cx="190698" cy="219839"/>
          </a:xfrm>
          <a:prstGeom prst="rect">
            <a:avLst/>
          </a:prstGeom>
        </p:spPr>
      </p:pic>
      <p:pic>
        <p:nvPicPr>
          <p:cNvPr id="52" name="Picture 51"/>
          <p:cNvPicPr>
            <a:picLocks noChangeAspect="1"/>
          </p:cNvPicPr>
          <p:nvPr/>
        </p:nvPicPr>
        <p:blipFill>
          <a:blip r:embed="rId29"/>
          <a:stretch>
            <a:fillRect/>
          </a:stretch>
        </p:blipFill>
        <p:spPr>
          <a:xfrm>
            <a:off x="6171750" y="4448824"/>
            <a:ext cx="198739" cy="275525"/>
          </a:xfrm>
          <a:prstGeom prst="rect">
            <a:avLst/>
          </a:prstGeom>
        </p:spPr>
      </p:pic>
      <p:pic>
        <p:nvPicPr>
          <p:cNvPr id="53" name="Picture 52"/>
          <p:cNvPicPr>
            <a:picLocks noChangeAspect="1"/>
          </p:cNvPicPr>
          <p:nvPr/>
        </p:nvPicPr>
        <p:blipFill>
          <a:blip r:embed="rId30"/>
          <a:stretch>
            <a:fillRect/>
          </a:stretch>
        </p:blipFill>
        <p:spPr>
          <a:xfrm>
            <a:off x="5176235" y="4935161"/>
            <a:ext cx="550716" cy="388741"/>
          </a:xfrm>
          <a:prstGeom prst="rect">
            <a:avLst/>
          </a:prstGeom>
        </p:spPr>
      </p:pic>
      <p:pic>
        <p:nvPicPr>
          <p:cNvPr id="2" name="Picture 1" descr="Color cartoon &lt;strong&gt;cow&lt;/strong&gt; vector drawing | Free SV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257506" y="4019605"/>
            <a:ext cx="443895" cy="443895"/>
          </a:xfrm>
          <a:prstGeom prst="rect">
            <a:avLst/>
          </a:prstGeom>
        </p:spPr>
      </p:pic>
      <p:pic>
        <p:nvPicPr>
          <p:cNvPr id="3" name="Picture 2"/>
          <p:cNvPicPr>
            <a:picLocks noChangeAspect="1"/>
          </p:cNvPicPr>
          <p:nvPr/>
        </p:nvPicPr>
        <p:blipFill>
          <a:blip r:embed="rId32"/>
          <a:stretch>
            <a:fillRect/>
          </a:stretch>
        </p:blipFill>
        <p:spPr>
          <a:xfrm>
            <a:off x="5764527" y="1529649"/>
            <a:ext cx="445047" cy="445047"/>
          </a:xfrm>
          <a:prstGeom prst="rect">
            <a:avLst/>
          </a:prstGeom>
        </p:spPr>
      </p:pic>
      <p:pic>
        <p:nvPicPr>
          <p:cNvPr id="54" name="Picture 53" descr="Free vector graphic: &lt;strong&gt;Sheep&lt;/strong&gt;, Animal, Lamb, Happy, Smile ..."/>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597010" y="4801751"/>
            <a:ext cx="559500" cy="554876"/>
          </a:xfrm>
          <a:prstGeom prst="rect">
            <a:avLst/>
          </a:prstGeom>
        </p:spPr>
      </p:pic>
      <p:pic>
        <p:nvPicPr>
          <p:cNvPr id="55" name="Picture 54"/>
          <p:cNvPicPr>
            <a:picLocks noChangeAspect="1"/>
          </p:cNvPicPr>
          <p:nvPr/>
        </p:nvPicPr>
        <p:blipFill>
          <a:blip r:embed="rId34"/>
          <a:stretch>
            <a:fillRect/>
          </a:stretch>
        </p:blipFill>
        <p:spPr>
          <a:xfrm>
            <a:off x="4063503" y="3979222"/>
            <a:ext cx="719390" cy="280440"/>
          </a:xfrm>
          <a:prstGeom prst="rect">
            <a:avLst/>
          </a:prstGeom>
        </p:spPr>
      </p:pic>
    </p:spTree>
    <p:extLst>
      <p:ext uri="{BB962C8B-B14F-4D97-AF65-F5344CB8AC3E}">
        <p14:creationId xmlns:p14="http://schemas.microsoft.com/office/powerpoint/2010/main" val="117348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8283" y="2307091"/>
            <a:ext cx="9144000" cy="2660740"/>
          </a:xfrm>
        </p:spPr>
        <p:txBody>
          <a:bodyPr>
            <a:normAutofit/>
          </a:bodyPr>
          <a:lstStyle/>
          <a:p>
            <a:r>
              <a:rPr lang="en-US" dirty="0"/>
              <a:t>What we don’t know </a:t>
            </a:r>
            <a:r>
              <a:rPr lang="en-US" dirty="0" smtClean="0"/>
              <a:t> </a:t>
            </a:r>
          </a:p>
          <a:p>
            <a:endParaRPr lang="en-US" dirty="0"/>
          </a:p>
          <a:p>
            <a:r>
              <a:rPr lang="en-US" dirty="0"/>
              <a:t>Potential external stakeholders and </a:t>
            </a:r>
            <a:r>
              <a:rPr lang="en-US" dirty="0" smtClean="0"/>
              <a:t>opportunities to work together</a:t>
            </a:r>
          </a:p>
          <a:p>
            <a:endParaRPr lang="en-US" dirty="0" smtClean="0"/>
          </a:p>
          <a:p>
            <a:r>
              <a:rPr lang="en-US" dirty="0" smtClean="0"/>
              <a:t>Articulating the challenges</a:t>
            </a:r>
            <a:endParaRPr lang="en-US" dirty="0"/>
          </a:p>
          <a:p>
            <a:endParaRPr lang="en-AU" dirty="0"/>
          </a:p>
        </p:txBody>
      </p:sp>
      <p:pic>
        <p:nvPicPr>
          <p:cNvPr id="4" name="Picture 3"/>
          <p:cNvPicPr>
            <a:picLocks noChangeAspect="1"/>
          </p:cNvPicPr>
          <p:nvPr/>
        </p:nvPicPr>
        <p:blipFill>
          <a:blip r:embed="rId2"/>
          <a:stretch>
            <a:fillRect/>
          </a:stretch>
        </p:blipFill>
        <p:spPr>
          <a:xfrm>
            <a:off x="10530603" y="5323008"/>
            <a:ext cx="1499746" cy="1359526"/>
          </a:xfrm>
          <a:prstGeom prst="rect">
            <a:avLst/>
          </a:prstGeom>
        </p:spPr>
      </p:pic>
      <p:pic>
        <p:nvPicPr>
          <p:cNvPr id="2" name="Picture 1"/>
          <p:cNvPicPr>
            <a:picLocks noChangeAspect="1"/>
          </p:cNvPicPr>
          <p:nvPr/>
        </p:nvPicPr>
        <p:blipFill>
          <a:blip r:embed="rId3"/>
          <a:stretch>
            <a:fillRect/>
          </a:stretch>
        </p:blipFill>
        <p:spPr>
          <a:xfrm>
            <a:off x="597939" y="621721"/>
            <a:ext cx="2802767" cy="28027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370" y="485755"/>
            <a:ext cx="9144000" cy="486518"/>
          </a:xfrm>
        </p:spPr>
        <p:txBody>
          <a:bodyPr>
            <a:normAutofit/>
          </a:bodyPr>
          <a:lstStyle/>
          <a:p>
            <a:pPr algn="l"/>
            <a:r>
              <a:rPr lang="en-AU" sz="2400" b="1" dirty="0" smtClean="0">
                <a:latin typeface="+mn-lt"/>
              </a:rPr>
              <a:t>Facilitated Workshop </a:t>
            </a:r>
            <a:endParaRPr lang="en-AU" sz="2000" b="1" dirty="0">
              <a:latin typeface="+mn-lt"/>
            </a:endParaRPr>
          </a:p>
        </p:txBody>
      </p:sp>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5" name="Subtitle 2"/>
          <p:cNvSpPr>
            <a:spLocks noGrp="1"/>
          </p:cNvSpPr>
          <p:nvPr>
            <p:ph type="subTitle" idx="1"/>
          </p:nvPr>
        </p:nvSpPr>
        <p:spPr>
          <a:xfrm>
            <a:off x="806370" y="1239257"/>
            <a:ext cx="9144000" cy="5115243"/>
          </a:xfrm>
        </p:spPr>
        <p:txBody>
          <a:bodyPr>
            <a:normAutofit/>
          </a:bodyPr>
          <a:lstStyle/>
          <a:p>
            <a:pPr marL="285750" indent="-285750" algn="l">
              <a:buFont typeface="Arial" panose="020B0604020202020204" pitchFamily="34" charset="0"/>
              <a:buChar char="•"/>
            </a:pPr>
            <a:r>
              <a:rPr lang="en-AU" sz="2000" dirty="0" smtClean="0"/>
              <a:t>14 organisations</a:t>
            </a:r>
          </a:p>
          <a:p>
            <a:pPr marL="742950" lvl="1" indent="-285750" algn="l">
              <a:buFont typeface="Arial" panose="020B0604020202020204" pitchFamily="34" charset="0"/>
              <a:buChar char="•"/>
            </a:pPr>
            <a:r>
              <a:rPr lang="en-AU" dirty="0" smtClean="0"/>
              <a:t>Peel Alliance</a:t>
            </a:r>
          </a:p>
          <a:p>
            <a:pPr marL="742950" lvl="1" indent="-285750" algn="l">
              <a:buFont typeface="Arial" panose="020B0604020202020204" pitchFamily="34" charset="0"/>
              <a:buChar char="•"/>
            </a:pPr>
            <a:r>
              <a:rPr lang="en-AU" dirty="0" smtClean="0"/>
              <a:t>Peel Development Commission</a:t>
            </a:r>
          </a:p>
          <a:p>
            <a:pPr marL="742950" lvl="1" indent="-285750" algn="l">
              <a:buFont typeface="Arial" panose="020B0604020202020204" pitchFamily="34" charset="0"/>
              <a:buChar char="•"/>
            </a:pPr>
            <a:r>
              <a:rPr lang="en-AU" dirty="0" smtClean="0"/>
              <a:t>Peel-Harvey Catchment Council</a:t>
            </a:r>
          </a:p>
          <a:p>
            <a:pPr marL="742950" lvl="1" indent="-285750" algn="l">
              <a:buFont typeface="Arial" panose="020B0604020202020204" pitchFamily="34" charset="0"/>
              <a:buChar char="•"/>
            </a:pPr>
            <a:r>
              <a:rPr lang="en-AU" dirty="0" smtClean="0"/>
              <a:t>City of Mandurah</a:t>
            </a:r>
          </a:p>
          <a:p>
            <a:pPr marL="742950" lvl="1" indent="-285750" algn="l">
              <a:buFont typeface="Arial" panose="020B0604020202020204" pitchFamily="34" charset="0"/>
              <a:buChar char="•"/>
            </a:pPr>
            <a:r>
              <a:rPr lang="en-AU" dirty="0" smtClean="0"/>
              <a:t>Shire of Serpentine Jarrahdale</a:t>
            </a:r>
          </a:p>
          <a:p>
            <a:pPr marL="742950" lvl="1" indent="-285750" algn="l">
              <a:buFont typeface="Arial" panose="020B0604020202020204" pitchFamily="34" charset="0"/>
              <a:buChar char="•"/>
            </a:pPr>
            <a:r>
              <a:rPr lang="en-AU" dirty="0" smtClean="0"/>
              <a:t>Shire of Murray</a:t>
            </a:r>
          </a:p>
          <a:p>
            <a:pPr marL="742950" lvl="1" indent="-285750" algn="l">
              <a:buFont typeface="Arial" panose="020B0604020202020204" pitchFamily="34" charset="0"/>
              <a:buChar char="•"/>
            </a:pPr>
            <a:r>
              <a:rPr lang="en-AU" dirty="0" smtClean="0"/>
              <a:t>Shire of Waroona</a:t>
            </a:r>
          </a:p>
          <a:p>
            <a:pPr marL="742950" lvl="1" indent="-285750" algn="l">
              <a:buFont typeface="Arial" panose="020B0604020202020204" pitchFamily="34" charset="0"/>
              <a:buChar char="•"/>
            </a:pPr>
            <a:r>
              <a:rPr lang="en-AU" dirty="0" smtClean="0"/>
              <a:t>Department of Planning, Lands and Heritage (DPLH)</a:t>
            </a:r>
          </a:p>
          <a:p>
            <a:pPr marL="742950" lvl="1" indent="-285750" algn="l">
              <a:buFont typeface="Arial" panose="020B0604020202020204" pitchFamily="34" charset="0"/>
              <a:buChar char="•"/>
            </a:pPr>
            <a:r>
              <a:rPr lang="en-AU" dirty="0" smtClean="0"/>
              <a:t>Department of Biodiversity, Conservation and Attractions (DBCA)</a:t>
            </a:r>
          </a:p>
          <a:p>
            <a:pPr marL="742950" lvl="1" indent="-285750" algn="l">
              <a:buFont typeface="Arial" panose="020B0604020202020204" pitchFamily="34" charset="0"/>
              <a:buChar char="•"/>
            </a:pPr>
            <a:r>
              <a:rPr lang="en-AU" dirty="0" smtClean="0"/>
              <a:t>Department of Water and Environmental Regulation (DWER)</a:t>
            </a:r>
          </a:p>
          <a:p>
            <a:pPr marL="742950" lvl="1" indent="-285750" algn="l">
              <a:buFont typeface="Arial" panose="020B0604020202020204" pitchFamily="34" charset="0"/>
              <a:buChar char="•"/>
            </a:pPr>
            <a:r>
              <a:rPr lang="en-AU" dirty="0" smtClean="0"/>
              <a:t>Department of Primary Industries and Regional Development (DPIRD)</a:t>
            </a:r>
          </a:p>
          <a:p>
            <a:pPr marL="742950" lvl="1" indent="-285750" algn="l">
              <a:buFont typeface="Arial" panose="020B0604020202020204" pitchFamily="34" charset="0"/>
              <a:buChar char="•"/>
            </a:pPr>
            <a:r>
              <a:rPr lang="en-AU" dirty="0" smtClean="0"/>
              <a:t>Water Corporation </a:t>
            </a:r>
          </a:p>
          <a:p>
            <a:pPr marL="742950" lvl="1" indent="-285750" algn="l">
              <a:buFont typeface="Arial" panose="020B0604020202020204" pitchFamily="34" charset="0"/>
              <a:buChar char="•"/>
            </a:pPr>
            <a:r>
              <a:rPr lang="en-AU" dirty="0" smtClean="0"/>
              <a:t>Harvey Water</a:t>
            </a:r>
          </a:p>
          <a:p>
            <a:pPr marL="742950" lvl="1" indent="-285750" algn="l">
              <a:buFont typeface="Arial" panose="020B0604020202020204" pitchFamily="34" charset="0"/>
              <a:buChar char="•"/>
            </a:pPr>
            <a:r>
              <a:rPr lang="en-AU" dirty="0" err="1" smtClean="0"/>
              <a:t>Urbaqua</a:t>
            </a:r>
            <a:r>
              <a:rPr lang="en-AU" dirty="0" smtClean="0"/>
              <a:t> (facilitators)</a:t>
            </a:r>
          </a:p>
          <a:p>
            <a:pPr algn="l"/>
            <a:endParaRPr lang="en-AU" sz="1600" dirty="0" smtClean="0"/>
          </a:p>
          <a:p>
            <a:pPr algn="l"/>
            <a:endParaRPr lang="en-A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pic>
        <p:nvPicPr>
          <p:cNvPr id="7" name="Picture 6"/>
          <p:cNvPicPr>
            <a:picLocks noChangeAspect="1"/>
          </p:cNvPicPr>
          <p:nvPr/>
        </p:nvPicPr>
        <p:blipFill>
          <a:blip r:embed="rId3"/>
          <a:stretch>
            <a:fillRect/>
          </a:stretch>
        </p:blipFill>
        <p:spPr>
          <a:xfrm>
            <a:off x="1338028" y="957326"/>
            <a:ext cx="8821677" cy="5072312"/>
          </a:xfrm>
          <a:prstGeom prst="rect">
            <a:avLst/>
          </a:prstGeom>
        </p:spPr>
      </p:pic>
    </p:spTree>
    <p:extLst>
      <p:ext uri="{BB962C8B-B14F-4D97-AF65-F5344CB8AC3E}">
        <p14:creationId xmlns:p14="http://schemas.microsoft.com/office/powerpoint/2010/main" val="157700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5" name="Title 1"/>
          <p:cNvSpPr>
            <a:spLocks noGrp="1"/>
          </p:cNvSpPr>
          <p:nvPr>
            <p:ph type="ctrTitle"/>
          </p:nvPr>
        </p:nvSpPr>
        <p:spPr>
          <a:xfrm>
            <a:off x="711200" y="436563"/>
            <a:ext cx="9144000" cy="511704"/>
          </a:xfrm>
        </p:spPr>
        <p:txBody>
          <a:bodyPr>
            <a:normAutofit/>
          </a:bodyPr>
          <a:lstStyle/>
          <a:p>
            <a:pPr algn="l"/>
            <a:r>
              <a:rPr lang="en-AU" sz="2400" dirty="0" smtClean="0">
                <a:latin typeface="+mn-lt"/>
              </a:rPr>
              <a:t>Agreeing the Problem</a:t>
            </a:r>
            <a:endParaRPr lang="en-AU" sz="2400" dirty="0">
              <a:latin typeface="+mn-lt"/>
            </a:endParaRPr>
          </a:p>
        </p:txBody>
      </p:sp>
      <p:sp>
        <p:nvSpPr>
          <p:cNvPr id="6" name="Subtitle 2"/>
          <p:cNvSpPr>
            <a:spLocks noGrp="1"/>
          </p:cNvSpPr>
          <p:nvPr>
            <p:ph type="subTitle" idx="1"/>
          </p:nvPr>
        </p:nvSpPr>
        <p:spPr>
          <a:xfrm>
            <a:off x="725723" y="1366837"/>
            <a:ext cx="9779000" cy="4986964"/>
          </a:xfrm>
        </p:spPr>
        <p:txBody>
          <a:bodyPr>
            <a:normAutofit/>
          </a:bodyPr>
          <a:lstStyle/>
          <a:p>
            <a:pPr marL="285750" indent="-285750" algn="l">
              <a:buFont typeface="Arial" panose="020B0604020202020204" pitchFamily="34" charset="0"/>
              <a:buChar char="•"/>
            </a:pPr>
            <a:r>
              <a:rPr lang="en-AU" sz="1800" dirty="0" smtClean="0"/>
              <a:t>‘The sustainable management of water for community, environmental and economic needs in the Peel Region to support the delivery of organisational goals’</a:t>
            </a:r>
          </a:p>
          <a:p>
            <a:pPr algn="l"/>
            <a:endParaRPr lang="en-AU" sz="1800" dirty="0" smtClean="0"/>
          </a:p>
          <a:p>
            <a:pPr marL="285750" indent="-285750" algn="l">
              <a:buFont typeface="Arial" panose="020B0604020202020204" pitchFamily="34" charset="0"/>
              <a:buChar char="•"/>
            </a:pPr>
            <a:r>
              <a:rPr lang="en-AU" sz="1800" dirty="0" smtClean="0"/>
              <a:t>Planning horizon to 2050 – staged consideration and planning will be critical</a:t>
            </a:r>
          </a:p>
          <a:p>
            <a:pPr algn="l"/>
            <a:endParaRPr lang="en-AU" sz="1800" dirty="0" smtClean="0"/>
          </a:p>
          <a:p>
            <a:pPr marL="285750" indent="-285750" algn="l">
              <a:buFont typeface="Arial" panose="020B0604020202020204" pitchFamily="34" charset="0"/>
              <a:buChar char="•"/>
            </a:pPr>
            <a:r>
              <a:rPr lang="en-AU" sz="1800" dirty="0" smtClean="0"/>
              <a:t>Uncertainty as we plan further into the future – agree on scenarios and assumptions</a:t>
            </a:r>
          </a:p>
          <a:p>
            <a:pPr algn="l"/>
            <a:endParaRPr lang="en-AU" sz="1800" dirty="0" smtClean="0"/>
          </a:p>
          <a:p>
            <a:pPr marL="285750" indent="-285750" algn="l">
              <a:buFont typeface="Arial" panose="020B0604020202020204" pitchFamily="34" charset="0"/>
              <a:buChar char="•"/>
            </a:pPr>
            <a:r>
              <a:rPr lang="en-AU" sz="1800" dirty="0" smtClean="0"/>
              <a:t>Climate change impacts</a:t>
            </a:r>
          </a:p>
          <a:p>
            <a:pPr algn="l"/>
            <a:endParaRPr lang="en-AU" sz="1800" dirty="0" smtClean="0"/>
          </a:p>
          <a:p>
            <a:pPr marL="285750" indent="-285750" algn="l">
              <a:buFont typeface="Arial" panose="020B0604020202020204" pitchFamily="34" charset="0"/>
              <a:buChar char="•"/>
            </a:pPr>
            <a:r>
              <a:rPr lang="en-AU" sz="1800" dirty="0" smtClean="0"/>
              <a:t>Water demands and availability in both a temporal and spatial context</a:t>
            </a:r>
          </a:p>
          <a:p>
            <a:pPr algn="l"/>
            <a:endParaRPr lang="en-AU" sz="1800" dirty="0" smtClean="0"/>
          </a:p>
          <a:p>
            <a:pPr marL="285750" indent="-285750" algn="l">
              <a:buFont typeface="Arial" panose="020B0604020202020204" pitchFamily="34" charset="0"/>
              <a:buChar char="•"/>
            </a:pPr>
            <a:r>
              <a:rPr lang="en-AU" sz="1800" dirty="0" smtClean="0"/>
              <a:t>Quality of water required and quality of sources</a:t>
            </a:r>
          </a:p>
        </p:txBody>
      </p:sp>
    </p:spTree>
    <p:extLst>
      <p:ext uri="{BB962C8B-B14F-4D97-AF65-F5344CB8AC3E}">
        <p14:creationId xmlns:p14="http://schemas.microsoft.com/office/powerpoint/2010/main" val="252512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4723" y="5349875"/>
            <a:ext cx="1499746" cy="1359526"/>
          </a:xfrm>
          <a:prstGeom prst="rect">
            <a:avLst/>
          </a:prstGeom>
        </p:spPr>
      </p:pic>
      <p:sp>
        <p:nvSpPr>
          <p:cNvPr id="5" name="Title 1"/>
          <p:cNvSpPr>
            <a:spLocks noGrp="1"/>
          </p:cNvSpPr>
          <p:nvPr>
            <p:ph type="ctrTitle"/>
          </p:nvPr>
        </p:nvSpPr>
        <p:spPr>
          <a:xfrm>
            <a:off x="711200" y="436563"/>
            <a:ext cx="9144000" cy="511704"/>
          </a:xfrm>
        </p:spPr>
        <p:txBody>
          <a:bodyPr>
            <a:normAutofit/>
          </a:bodyPr>
          <a:lstStyle/>
          <a:p>
            <a:pPr algn="l"/>
            <a:r>
              <a:rPr lang="en-AU" sz="2400" dirty="0" smtClean="0">
                <a:latin typeface="+mn-lt"/>
              </a:rPr>
              <a:t>Agreed Work Packages</a:t>
            </a:r>
            <a:endParaRPr lang="en-AU" sz="2400" dirty="0">
              <a:latin typeface="+mn-lt"/>
            </a:endParaRPr>
          </a:p>
        </p:txBody>
      </p:sp>
      <p:sp>
        <p:nvSpPr>
          <p:cNvPr id="7" name="Subtitle 2"/>
          <p:cNvSpPr txBox="1">
            <a:spLocks/>
          </p:cNvSpPr>
          <p:nvPr/>
        </p:nvSpPr>
        <p:spPr>
          <a:xfrm>
            <a:off x="889000" y="1299103"/>
            <a:ext cx="9779000" cy="468682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AU" b="1" dirty="0" smtClean="0"/>
              <a:t>The timing and magnitude of community needs to 2050</a:t>
            </a:r>
            <a:r>
              <a:rPr lang="en-AU" dirty="0" smtClean="0"/>
              <a:t> – assess the amount of water needed by each local government now and in the future to deliver planned, business as usual development on the basis of Perth and Peel @3.5million and aspirations contained in Strategic Community Plans. This should be linked to milestones and timing for delivery. Consideration should be given to the opportunities for and effect of changes to business-as-usual roll-out of development on water demands.</a:t>
            </a:r>
          </a:p>
          <a:p>
            <a:pPr marL="457200" indent="-457200" algn="l">
              <a:buFont typeface="+mj-lt"/>
              <a:buAutoNum type="arabicPeriod"/>
            </a:pPr>
            <a:r>
              <a:rPr lang="en-AU" b="1" dirty="0" smtClean="0"/>
              <a:t>The timing and magnitude of agricultural needs to 2050</a:t>
            </a:r>
            <a:r>
              <a:rPr lang="en-AU" dirty="0" smtClean="0"/>
              <a:t> - Refine objectives and scenarios from the Peel food zone study and extrapolate (using this approach or others as deemed appropriate by the group) to the rest of the Peel region to document agricultural water needs at various stages to 2050.</a:t>
            </a:r>
          </a:p>
          <a:p>
            <a:pPr marL="457200" indent="-457200" algn="l">
              <a:buFont typeface="+mj-lt"/>
              <a:buAutoNum type="arabicPeriod"/>
            </a:pPr>
            <a:r>
              <a:rPr lang="en-AU" b="1" dirty="0" smtClean="0"/>
              <a:t>The timing and magnitude of industrial needs to 2050 (light, general and heavy industrial)</a:t>
            </a:r>
            <a:r>
              <a:rPr lang="en-AU" dirty="0" smtClean="0"/>
              <a:t>.</a:t>
            </a:r>
          </a:p>
          <a:p>
            <a:pPr marL="457200" indent="-457200" algn="l">
              <a:buFont typeface="+mj-lt"/>
              <a:buAutoNum type="arabicPeriod"/>
            </a:pPr>
            <a:r>
              <a:rPr lang="en-AU" b="1" dirty="0" smtClean="0"/>
              <a:t>The timing and magnitude of environmental water needs to 2050</a:t>
            </a:r>
            <a:r>
              <a:rPr lang="en-AU" dirty="0" smtClean="0"/>
              <a:t>, recognising that sufficient site-specific ecological information is not currently available and that some assumptions will be necessary.</a:t>
            </a:r>
          </a:p>
          <a:p>
            <a:pPr marL="457200" indent="-457200" algn="l">
              <a:buFont typeface="+mj-lt"/>
              <a:buAutoNum type="arabicPeriod"/>
            </a:pPr>
            <a:r>
              <a:rPr lang="en-AU" b="1" dirty="0" smtClean="0"/>
              <a:t>The range, timing and magnitude of water source options available</a:t>
            </a:r>
            <a:r>
              <a:rPr lang="en-AU" dirty="0" smtClean="0"/>
              <a:t> and order of magnitude costs for planning, construction and operation. Commentary should           also be provided on willingness to pay and current funding and delivery         frameworks.</a:t>
            </a:r>
          </a:p>
          <a:p>
            <a:pPr algn="l"/>
            <a:endParaRPr lang="en-AU" sz="1600" dirty="0" smtClean="0"/>
          </a:p>
        </p:txBody>
      </p:sp>
    </p:spTree>
    <p:extLst>
      <p:ext uri="{BB962C8B-B14F-4D97-AF65-F5344CB8AC3E}">
        <p14:creationId xmlns:p14="http://schemas.microsoft.com/office/powerpoint/2010/main" val="65902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1093</Words>
  <Application>Microsoft Office PowerPoint</Application>
  <PresentationFormat>Widescreen</PresentationFormat>
  <Paragraphs>151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Peel Regional Water Supply Initiative  </vt:lpstr>
      <vt:lpstr>PowerPoint Presentation</vt:lpstr>
      <vt:lpstr>PowerPoint Presentation</vt:lpstr>
      <vt:lpstr>PowerPoint Presentation</vt:lpstr>
      <vt:lpstr>PowerPoint Presentation</vt:lpstr>
      <vt:lpstr>Facilitated Workshop </vt:lpstr>
      <vt:lpstr>PowerPoint Presentation</vt:lpstr>
      <vt:lpstr>Agreeing the Problem</vt:lpstr>
      <vt:lpstr>Agreed Work Packages</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Anika Serer</dc:creator>
  <cp:lastModifiedBy>Nicole Ramsay</cp:lastModifiedBy>
  <cp:revision>40</cp:revision>
  <dcterms:created xsi:type="dcterms:W3CDTF">2019-12-10T01:56:54Z</dcterms:created>
  <dcterms:modified xsi:type="dcterms:W3CDTF">2022-02-16T04:15:26Z</dcterms:modified>
</cp:coreProperties>
</file>